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61" r:id="rId4"/>
    <p:sldId id="262" r:id="rId5"/>
    <p:sldId id="270" r:id="rId6"/>
    <p:sldId id="266" r:id="rId7"/>
    <p:sldId id="276" r:id="rId8"/>
    <p:sldId id="267" r:id="rId9"/>
    <p:sldId id="271" r:id="rId10"/>
    <p:sldId id="272" r:id="rId11"/>
    <p:sldId id="273" r:id="rId12"/>
    <p:sldId id="268" r:id="rId13"/>
    <p:sldId id="277" r:id="rId14"/>
    <p:sldId id="278" r:id="rId15"/>
    <p:sldId id="275" r:id="rId16"/>
    <p:sldId id="279" r:id="rId17"/>
    <p:sldId id="274" r:id="rId18"/>
    <p:sldId id="263" r:id="rId19"/>
    <p:sldId id="281" r:id="rId20"/>
  </p:sldIdLst>
  <p:sldSz cx="9144000" cy="6858000" type="screen4x3"/>
  <p:notesSz cx="6858000" cy="9144000"/>
  <p:defaultTextStyle>
    <a:defPPr>
      <a:defRPr lang="de-DE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5" d="100"/>
          <a:sy n="85" d="100"/>
        </p:scale>
        <p:origin x="960" y="4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>
            <a:extLst>
              <a:ext uri="{FF2B5EF4-FFF2-40B4-BE49-F238E27FC236}">
                <a16:creationId xmlns:a16="http://schemas.microsoft.com/office/drawing/2014/main" id="{0CA3B8D3-E7E6-496B-9458-0F857B6E4367}"/>
              </a:ext>
            </a:extLst>
          </p:cNvPr>
          <p:cNvSpPr/>
          <p:nvPr/>
        </p:nvSpPr>
        <p:spPr>
          <a:xfrm flipV="1">
            <a:off x="5410200" y="3810000"/>
            <a:ext cx="3733800" cy="90488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hteck 4">
            <a:extLst>
              <a:ext uri="{FF2B5EF4-FFF2-40B4-BE49-F238E27FC236}">
                <a16:creationId xmlns:a16="http://schemas.microsoft.com/office/drawing/2014/main" id="{52F5C708-D803-4E8C-9C84-530F324D6A63}"/>
              </a:ext>
            </a:extLst>
          </p:cNvPr>
          <p:cNvSpPr/>
          <p:nvPr/>
        </p:nvSpPr>
        <p:spPr>
          <a:xfrm flipV="1">
            <a:off x="5410200" y="3897313"/>
            <a:ext cx="3733800" cy="19208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hteck 5">
            <a:extLst>
              <a:ext uri="{FF2B5EF4-FFF2-40B4-BE49-F238E27FC236}">
                <a16:creationId xmlns:a16="http://schemas.microsoft.com/office/drawing/2014/main" id="{DABEB956-11E6-4F24-82B0-80650D47D55B}"/>
              </a:ext>
            </a:extLst>
          </p:cNvPr>
          <p:cNvSpPr/>
          <p:nvPr/>
        </p:nvSpPr>
        <p:spPr>
          <a:xfrm flipV="1">
            <a:off x="5410200" y="4114800"/>
            <a:ext cx="3733800" cy="9525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Rechteck 6">
            <a:extLst>
              <a:ext uri="{FF2B5EF4-FFF2-40B4-BE49-F238E27FC236}">
                <a16:creationId xmlns:a16="http://schemas.microsoft.com/office/drawing/2014/main" id="{C3EA9BC8-DBC5-4647-BE92-32715C9E0F01}"/>
              </a:ext>
            </a:extLst>
          </p:cNvPr>
          <p:cNvSpPr/>
          <p:nvPr/>
        </p:nvSpPr>
        <p:spPr>
          <a:xfrm flipV="1">
            <a:off x="5410200" y="4164013"/>
            <a:ext cx="1965325" cy="19050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B1D72522-A02C-431F-9F88-0B5EA941ADA7}"/>
              </a:ext>
            </a:extLst>
          </p:cNvPr>
          <p:cNvSpPr/>
          <p:nvPr/>
        </p:nvSpPr>
        <p:spPr>
          <a:xfrm flipV="1">
            <a:off x="5410200" y="4198938"/>
            <a:ext cx="1965325" cy="9525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 useBgFill="1">
        <p:nvSpPr>
          <p:cNvPr id="11" name="Abgerundetes Rechteck 26">
            <a:extLst>
              <a:ext uri="{FF2B5EF4-FFF2-40B4-BE49-F238E27FC236}">
                <a16:creationId xmlns:a16="http://schemas.microsoft.com/office/drawing/2014/main" id="{FA17B390-CF8E-4F38-8298-047F8390327A}"/>
              </a:ext>
            </a:extLst>
          </p:cNvPr>
          <p:cNvSpPr/>
          <p:nvPr/>
        </p:nvSpPr>
        <p:spPr bwMode="white">
          <a:xfrm>
            <a:off x="5410200" y="3962400"/>
            <a:ext cx="3063875" cy="26988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 useBgFill="1">
        <p:nvSpPr>
          <p:cNvPr id="12" name="Abgerundetes Rechteck 40">
            <a:extLst>
              <a:ext uri="{FF2B5EF4-FFF2-40B4-BE49-F238E27FC236}">
                <a16:creationId xmlns:a16="http://schemas.microsoft.com/office/drawing/2014/main" id="{2940AF0E-54AD-4C41-A4E4-26A08CC31728}"/>
              </a:ext>
            </a:extLst>
          </p:cNvPr>
          <p:cNvSpPr/>
          <p:nvPr/>
        </p:nvSpPr>
        <p:spPr bwMode="white">
          <a:xfrm>
            <a:off x="7377113" y="4060825"/>
            <a:ext cx="1600200" cy="36513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3" name="Rechteck 12">
            <a:extLst>
              <a:ext uri="{FF2B5EF4-FFF2-40B4-BE49-F238E27FC236}">
                <a16:creationId xmlns:a16="http://schemas.microsoft.com/office/drawing/2014/main" id="{6565D2FE-30F1-4488-8F00-4D2DAD279C6D}"/>
              </a:ext>
            </a:extLst>
          </p:cNvPr>
          <p:cNvSpPr/>
          <p:nvPr/>
        </p:nvSpPr>
        <p:spPr>
          <a:xfrm>
            <a:off x="0" y="3649663"/>
            <a:ext cx="9144000" cy="24447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4" name="Rechteck 13">
            <a:extLst>
              <a:ext uri="{FF2B5EF4-FFF2-40B4-BE49-F238E27FC236}">
                <a16:creationId xmlns:a16="http://schemas.microsoft.com/office/drawing/2014/main" id="{1EB25F31-4A73-4D87-8C34-B1560FF68512}"/>
              </a:ext>
            </a:extLst>
          </p:cNvPr>
          <p:cNvSpPr/>
          <p:nvPr/>
        </p:nvSpPr>
        <p:spPr>
          <a:xfrm>
            <a:off x="0" y="3675063"/>
            <a:ext cx="9144000" cy="1412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BA73E7F7-B879-49D5-A617-B4F139BD892E}"/>
              </a:ext>
            </a:extLst>
          </p:cNvPr>
          <p:cNvSpPr/>
          <p:nvPr/>
        </p:nvSpPr>
        <p:spPr>
          <a:xfrm flipV="1">
            <a:off x="6413500" y="3643313"/>
            <a:ext cx="2730500" cy="24765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6" name="Rechteck 15">
            <a:extLst>
              <a:ext uri="{FF2B5EF4-FFF2-40B4-BE49-F238E27FC236}">
                <a16:creationId xmlns:a16="http://schemas.microsoft.com/office/drawing/2014/main" id="{C03ECDDF-1051-4071-B725-13427420E989}"/>
              </a:ext>
            </a:extLst>
          </p:cNvPr>
          <p:cNvSpPr/>
          <p:nvPr/>
        </p:nvSpPr>
        <p:spPr>
          <a:xfrm>
            <a:off x="0" y="0"/>
            <a:ext cx="9144000" cy="370205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Titel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lang="de-DE"/>
              <a:t>Titelmasterformat durch Klicken bearbeiten</a:t>
            </a:r>
            <a:endParaRPr lang="en-US"/>
          </a:p>
        </p:txBody>
      </p:sp>
      <p:sp>
        <p:nvSpPr>
          <p:cNvPr id="9" name="Untertitel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de-DE"/>
              <a:t>Formatvorlage des Untertitelmasters durch Klicken bearbeiten</a:t>
            </a:r>
            <a:endParaRPr lang="en-US"/>
          </a:p>
        </p:txBody>
      </p:sp>
      <p:sp>
        <p:nvSpPr>
          <p:cNvPr id="17" name="Datumsplatzhalter 27">
            <a:extLst>
              <a:ext uri="{FF2B5EF4-FFF2-40B4-BE49-F238E27FC236}">
                <a16:creationId xmlns:a16="http://schemas.microsoft.com/office/drawing/2014/main" id="{21F1B030-5ADC-40B3-A8E1-94D345E6545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705600" y="4206875"/>
            <a:ext cx="960438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8B44CE-34C1-402D-A4AB-354CB92BB7A9}" type="datetimeFigureOut">
              <a:rPr lang="de-DE"/>
              <a:pPr>
                <a:defRPr/>
              </a:pPr>
              <a:t>21.08.2024</a:t>
            </a:fld>
            <a:endParaRPr lang="de-DE"/>
          </a:p>
        </p:txBody>
      </p:sp>
      <p:sp>
        <p:nvSpPr>
          <p:cNvPr id="18" name="Fußzeilenplatzhalter 16">
            <a:extLst>
              <a:ext uri="{FF2B5EF4-FFF2-40B4-BE49-F238E27FC236}">
                <a16:creationId xmlns:a16="http://schemas.microsoft.com/office/drawing/2014/main" id="{8381F832-8CEB-4AA1-BAEF-F562343D77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19" name="Foliennummernplatzhalter 28">
            <a:extLst>
              <a:ext uri="{FF2B5EF4-FFF2-40B4-BE49-F238E27FC236}">
                <a16:creationId xmlns:a16="http://schemas.microsoft.com/office/drawing/2014/main" id="{7AAADD4F-4EDE-48FC-B131-D593DA4D43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320088" y="1588"/>
            <a:ext cx="747712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F639B3C-376B-4E18-B1CC-6EEA5DE09586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3661270045"/>
      </p:ext>
    </p:extLst>
  </p:cSld>
  <p:clrMapOvr>
    <a:masterClrMapping/>
  </p:clrMapOvr>
  <p:transition>
    <p:pull dir="r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US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4" name="Datumsplatzhalter 13">
            <a:extLst>
              <a:ext uri="{FF2B5EF4-FFF2-40B4-BE49-F238E27FC236}">
                <a16:creationId xmlns:a16="http://schemas.microsoft.com/office/drawing/2014/main" id="{200204AA-13D6-4F30-9DD6-0C1EB3DE99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4391FA-75DA-4E29-8284-E381CFBA1693}" type="datetimeFigureOut">
              <a:rPr lang="de-DE"/>
              <a:pPr>
                <a:defRPr/>
              </a:pPr>
              <a:t>21.08.2024</a:t>
            </a:fld>
            <a:endParaRPr lang="de-DE"/>
          </a:p>
        </p:txBody>
      </p:sp>
      <p:sp>
        <p:nvSpPr>
          <p:cNvPr id="5" name="Fußzeilenplatzhalter 2">
            <a:extLst>
              <a:ext uri="{FF2B5EF4-FFF2-40B4-BE49-F238E27FC236}">
                <a16:creationId xmlns:a16="http://schemas.microsoft.com/office/drawing/2014/main" id="{0A70AEE8-8DB6-4B03-B56F-662E7DEFFD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Foliennummernplatzhalter 22">
            <a:extLst>
              <a:ext uri="{FF2B5EF4-FFF2-40B4-BE49-F238E27FC236}">
                <a16:creationId xmlns:a16="http://schemas.microsoft.com/office/drawing/2014/main" id="{516FED26-E602-46A3-85B9-F961BCF94E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635CEBA-A665-4CB2-BCD2-C800046F23E4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3582051836"/>
      </p:ext>
    </p:extLst>
  </p:cSld>
  <p:clrMapOvr>
    <a:masterClrMapping/>
  </p:clrMapOvr>
  <p:transition>
    <p:pull dir="r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  <a:endParaRPr lang="en-US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4" name="Datumsplatzhalter 13">
            <a:extLst>
              <a:ext uri="{FF2B5EF4-FFF2-40B4-BE49-F238E27FC236}">
                <a16:creationId xmlns:a16="http://schemas.microsoft.com/office/drawing/2014/main" id="{1F1EEFB2-AB3A-4184-A30F-CC256E94B7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444822-D8E9-46FA-A314-B92DBA2FD589}" type="datetimeFigureOut">
              <a:rPr lang="de-DE"/>
              <a:pPr>
                <a:defRPr/>
              </a:pPr>
              <a:t>21.08.2024</a:t>
            </a:fld>
            <a:endParaRPr lang="de-DE"/>
          </a:p>
        </p:txBody>
      </p:sp>
      <p:sp>
        <p:nvSpPr>
          <p:cNvPr id="5" name="Fußzeilenplatzhalter 2">
            <a:extLst>
              <a:ext uri="{FF2B5EF4-FFF2-40B4-BE49-F238E27FC236}">
                <a16:creationId xmlns:a16="http://schemas.microsoft.com/office/drawing/2014/main" id="{A251BE25-B4D1-425D-9CDB-5110A313CF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Foliennummernplatzhalter 22">
            <a:extLst>
              <a:ext uri="{FF2B5EF4-FFF2-40B4-BE49-F238E27FC236}">
                <a16:creationId xmlns:a16="http://schemas.microsoft.com/office/drawing/2014/main" id="{81065067-3665-4316-AEC4-6710BC247A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E4DC0E3-4083-4CD6-B15E-EFB8C5EEAD22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1110405808"/>
      </p:ext>
    </p:extLst>
  </p:cSld>
  <p:clrMapOvr>
    <a:masterClrMapping/>
  </p:clrMapOvr>
  <p:transition>
    <p:pull dir="r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US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4" name="Datumsplatzhalter 13">
            <a:extLst>
              <a:ext uri="{FF2B5EF4-FFF2-40B4-BE49-F238E27FC236}">
                <a16:creationId xmlns:a16="http://schemas.microsoft.com/office/drawing/2014/main" id="{92CEDD68-4562-4533-B473-D87E1AB9F4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BB4D8C-2F72-4EF9-A889-0A5E69C960DB}" type="datetimeFigureOut">
              <a:rPr lang="de-DE"/>
              <a:pPr>
                <a:defRPr/>
              </a:pPr>
              <a:t>21.08.2024</a:t>
            </a:fld>
            <a:endParaRPr lang="de-DE"/>
          </a:p>
        </p:txBody>
      </p:sp>
      <p:sp>
        <p:nvSpPr>
          <p:cNvPr id="5" name="Fußzeilenplatzhalter 2">
            <a:extLst>
              <a:ext uri="{FF2B5EF4-FFF2-40B4-BE49-F238E27FC236}">
                <a16:creationId xmlns:a16="http://schemas.microsoft.com/office/drawing/2014/main" id="{72921BE7-191C-4A47-BF07-01EDC4F6B7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Foliennummernplatzhalter 22">
            <a:extLst>
              <a:ext uri="{FF2B5EF4-FFF2-40B4-BE49-F238E27FC236}">
                <a16:creationId xmlns:a16="http://schemas.microsoft.com/office/drawing/2014/main" id="{B8158ACA-1B4E-47BF-93D6-929B9A256B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711643B-ABA4-4F0A-9AF1-BE90F157028A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3116982732"/>
      </p:ext>
    </p:extLst>
  </p:cSld>
  <p:clrMapOvr>
    <a:masterClrMapping/>
  </p:clrMapOvr>
  <p:transition>
    <p:pull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lang="de-DE"/>
              <a:t>Titelmasterformat durch Klicken bearbeiten</a:t>
            </a:r>
            <a:endParaRPr lang="en-US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4" name="Datumsplatzhalter 13">
            <a:extLst>
              <a:ext uri="{FF2B5EF4-FFF2-40B4-BE49-F238E27FC236}">
                <a16:creationId xmlns:a16="http://schemas.microsoft.com/office/drawing/2014/main" id="{C0341258-5860-47C9-B21E-6089AABB95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0CF7D0-A468-488F-B8BD-DEF8857BAA89}" type="datetimeFigureOut">
              <a:rPr lang="de-DE"/>
              <a:pPr>
                <a:defRPr/>
              </a:pPr>
              <a:t>21.08.2024</a:t>
            </a:fld>
            <a:endParaRPr lang="de-DE"/>
          </a:p>
        </p:txBody>
      </p:sp>
      <p:sp>
        <p:nvSpPr>
          <p:cNvPr id="5" name="Fußzeilenplatzhalter 2">
            <a:extLst>
              <a:ext uri="{FF2B5EF4-FFF2-40B4-BE49-F238E27FC236}">
                <a16:creationId xmlns:a16="http://schemas.microsoft.com/office/drawing/2014/main" id="{C96331FE-268C-4740-8A84-09E67DFFB6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Foliennummernplatzhalter 22">
            <a:extLst>
              <a:ext uri="{FF2B5EF4-FFF2-40B4-BE49-F238E27FC236}">
                <a16:creationId xmlns:a16="http://schemas.microsoft.com/office/drawing/2014/main" id="{524F511B-7D57-4719-A4AF-493D8430C7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A1D7ECA-D666-41EC-BA2C-2360DF747675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106684340"/>
      </p:ext>
    </p:extLst>
  </p:cSld>
  <p:clrMapOvr>
    <a:masterClrMapping/>
  </p:clrMapOvr>
  <p:transition>
    <p:pull dir="r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US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5" name="Datumsplatzhalter 13">
            <a:extLst>
              <a:ext uri="{FF2B5EF4-FFF2-40B4-BE49-F238E27FC236}">
                <a16:creationId xmlns:a16="http://schemas.microsoft.com/office/drawing/2014/main" id="{86540E59-3114-4AEB-959F-DDC8B74057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816E2E-6A41-4E51-B179-E6F68D2F7655}" type="datetimeFigureOut">
              <a:rPr lang="de-DE"/>
              <a:pPr>
                <a:defRPr/>
              </a:pPr>
              <a:t>21.08.2024</a:t>
            </a:fld>
            <a:endParaRPr lang="de-DE"/>
          </a:p>
        </p:txBody>
      </p:sp>
      <p:sp>
        <p:nvSpPr>
          <p:cNvPr id="6" name="Fußzeilenplatzhalter 2">
            <a:extLst>
              <a:ext uri="{FF2B5EF4-FFF2-40B4-BE49-F238E27FC236}">
                <a16:creationId xmlns:a16="http://schemas.microsoft.com/office/drawing/2014/main" id="{6103B384-B20A-42C4-AA44-2BC4433A2C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Foliennummernplatzhalter 22">
            <a:extLst>
              <a:ext uri="{FF2B5EF4-FFF2-40B4-BE49-F238E27FC236}">
                <a16:creationId xmlns:a16="http://schemas.microsoft.com/office/drawing/2014/main" id="{CBFF5B34-275C-490C-9572-E024CE0392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56C8B08-9B93-4F86-8C15-5779356FDD7E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3353000277"/>
      </p:ext>
    </p:extLst>
  </p:cSld>
  <p:clrMapOvr>
    <a:masterClrMapping/>
  </p:clrMapOvr>
  <p:transition>
    <p:pull dir="r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/>
          <a:lstStyle>
            <a:lvl1pPr>
              <a:defRPr sz="4000" b="0" i="0" cap="none" baseline="0"/>
            </a:lvl1pPr>
          </a:lstStyle>
          <a:p>
            <a:r>
              <a:rPr lang="de-DE"/>
              <a:t>Titelmasterformat durch Klicken bearbeiten</a:t>
            </a:r>
            <a:endParaRPr lang="en-US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5" name="Inhaltsplatzhalter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7" name="Datumsplatzhalter 25">
            <a:extLst>
              <a:ext uri="{FF2B5EF4-FFF2-40B4-BE49-F238E27FC236}">
                <a16:creationId xmlns:a16="http://schemas.microsoft.com/office/drawing/2014/main" id="{14940828-6A2B-4579-8E37-A828F96F2B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089B6790-4E13-437A-ACED-CC808A094127}" type="datetimeFigureOut">
              <a:rPr lang="de-DE"/>
              <a:pPr>
                <a:defRPr/>
              </a:pPr>
              <a:t>21.08.2024</a:t>
            </a:fld>
            <a:endParaRPr lang="de-DE"/>
          </a:p>
        </p:txBody>
      </p:sp>
      <p:sp>
        <p:nvSpPr>
          <p:cNvPr id="8" name="Foliennummernplatzhalter 26">
            <a:extLst>
              <a:ext uri="{FF2B5EF4-FFF2-40B4-BE49-F238E27FC236}">
                <a16:creationId xmlns:a16="http://schemas.microsoft.com/office/drawing/2014/main" id="{6FBE4B81-5A15-437A-B0B2-F2AA2B74384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83D6B35-3B61-479A-85CE-A6BC59DB8A4F}" type="slidenum">
              <a:rPr lang="de-DE" altLang="de-DE"/>
              <a:pPr/>
              <a:t>‹Nr.›</a:t>
            </a:fld>
            <a:endParaRPr lang="de-DE" altLang="de-DE"/>
          </a:p>
        </p:txBody>
      </p:sp>
      <p:sp>
        <p:nvSpPr>
          <p:cNvPr id="9" name="Fußzeilenplatzhalter 27">
            <a:extLst>
              <a:ext uri="{FF2B5EF4-FFF2-40B4-BE49-F238E27FC236}">
                <a16:creationId xmlns:a16="http://schemas.microsoft.com/office/drawing/2014/main" id="{7CB36F8D-E2BA-4479-8631-15C3DFFC8874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87225115"/>
      </p:ext>
    </p:extLst>
  </p:cSld>
  <p:clrMapOvr>
    <a:masterClrMapping/>
  </p:clrMapOvr>
  <p:transition>
    <p:pull dir="r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lang="de-DE"/>
              <a:t>Titelmasterformat durch Klicken bearbeiten</a:t>
            </a:r>
            <a:endParaRPr lang="en-US"/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C7DC598E-E6E3-4327-BDE3-DD3EB2176F3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583363" y="612775"/>
            <a:ext cx="957262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A6275A-3C90-4522-AAEF-368FA684E3FC}" type="datetimeFigureOut">
              <a:rPr lang="de-DE"/>
              <a:pPr>
                <a:defRPr/>
              </a:pPr>
              <a:t>21.08.2024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43E26031-1DAF-497D-85C6-B0A12D8632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C0B26EB0-0598-4DE1-B3E3-7F7AA0827F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FBA5A0F-5DD8-4E7C-98C8-5ED0193FE605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2887692805"/>
      </p:ext>
    </p:extLst>
  </p:cSld>
  <p:clrMapOvr>
    <a:masterClrMapping/>
  </p:clrMapOvr>
  <p:transition>
    <p:pull dir="r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3">
            <a:extLst>
              <a:ext uri="{FF2B5EF4-FFF2-40B4-BE49-F238E27FC236}">
                <a16:creationId xmlns:a16="http://schemas.microsoft.com/office/drawing/2014/main" id="{30170BC8-95BE-41A9-B755-53E87010FD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437E0A-4BE1-41E4-B3A1-0DDD5973A6EC}" type="datetimeFigureOut">
              <a:rPr lang="de-DE"/>
              <a:pPr>
                <a:defRPr/>
              </a:pPr>
              <a:t>21.08.2024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24509E51-B33E-4D7D-8614-4DA83390BF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4" name="Foliennummernplatzhalter 22">
            <a:extLst>
              <a:ext uri="{FF2B5EF4-FFF2-40B4-BE49-F238E27FC236}">
                <a16:creationId xmlns:a16="http://schemas.microsoft.com/office/drawing/2014/main" id="{E1955DA8-264F-439C-A567-4AC9EEFB6E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2189174-37A9-4014-BCF5-39A60AD6E45E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3369429525"/>
      </p:ext>
    </p:extLst>
  </p:cSld>
  <p:clrMapOvr>
    <a:masterClrMapping/>
  </p:clrMapOvr>
  <p:transition>
    <p:pull dir="r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lang="de-DE"/>
              <a:t>Titelmasterformat durch Klicken bearbeiten</a:t>
            </a:r>
            <a:endParaRPr lang="en-US"/>
          </a:p>
        </p:txBody>
      </p:sp>
      <p:sp>
        <p:nvSpPr>
          <p:cNvPr id="3" name="Textplatzhalter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5" name="Datumsplatzhalter 13">
            <a:extLst>
              <a:ext uri="{FF2B5EF4-FFF2-40B4-BE49-F238E27FC236}">
                <a16:creationId xmlns:a16="http://schemas.microsoft.com/office/drawing/2014/main" id="{711C92F9-6C44-4183-BE81-977C731773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C77AAB-CEF3-47F4-B55C-B34E55E1DBF7}" type="datetimeFigureOut">
              <a:rPr lang="de-DE"/>
              <a:pPr>
                <a:defRPr/>
              </a:pPr>
              <a:t>21.08.2024</a:t>
            </a:fld>
            <a:endParaRPr lang="de-DE"/>
          </a:p>
        </p:txBody>
      </p:sp>
      <p:sp>
        <p:nvSpPr>
          <p:cNvPr id="6" name="Fußzeilenplatzhalter 2">
            <a:extLst>
              <a:ext uri="{FF2B5EF4-FFF2-40B4-BE49-F238E27FC236}">
                <a16:creationId xmlns:a16="http://schemas.microsoft.com/office/drawing/2014/main" id="{61CC730A-4869-4865-9CF9-2BA6FB29D8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Foliennummernplatzhalter 22">
            <a:extLst>
              <a:ext uri="{FF2B5EF4-FFF2-40B4-BE49-F238E27FC236}">
                <a16:creationId xmlns:a16="http://schemas.microsoft.com/office/drawing/2014/main" id="{B5F2C12F-83CA-4673-A983-8ED0271F7C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E35E77B-EE8A-4FC9-959A-C4A560103392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2981091300"/>
      </p:ext>
    </p:extLst>
  </p:cSld>
  <p:clrMapOvr>
    <a:masterClrMapping/>
  </p:clrMapOvr>
  <p:transition>
    <p:pull dir="r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lang="de-DE"/>
              <a:t>Titelmasterformat durch Klicken bearbeiten</a:t>
            </a:r>
            <a:endParaRPr lang="en-US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de-DE" noProof="0"/>
              <a:t>Bild durch Klicken auf Symbol hinzufügen</a:t>
            </a:r>
            <a:endParaRPr lang="en-US" noProof="0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5" name="Datumsplatzhalter 13">
            <a:extLst>
              <a:ext uri="{FF2B5EF4-FFF2-40B4-BE49-F238E27FC236}">
                <a16:creationId xmlns:a16="http://schemas.microsoft.com/office/drawing/2014/main" id="{40EFBC47-8B36-41B0-ABC0-EDAE953E58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681E37-0BAF-46BF-87D8-10C82F65D9E5}" type="datetimeFigureOut">
              <a:rPr lang="de-DE"/>
              <a:pPr>
                <a:defRPr/>
              </a:pPr>
              <a:t>21.08.2024</a:t>
            </a:fld>
            <a:endParaRPr lang="de-DE"/>
          </a:p>
        </p:txBody>
      </p:sp>
      <p:sp>
        <p:nvSpPr>
          <p:cNvPr id="6" name="Fußzeilenplatzhalter 2">
            <a:extLst>
              <a:ext uri="{FF2B5EF4-FFF2-40B4-BE49-F238E27FC236}">
                <a16:creationId xmlns:a16="http://schemas.microsoft.com/office/drawing/2014/main" id="{EED2942B-A826-4E0D-A2A1-9BB6EDCC11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Foliennummernplatzhalter 22">
            <a:extLst>
              <a:ext uri="{FF2B5EF4-FFF2-40B4-BE49-F238E27FC236}">
                <a16:creationId xmlns:a16="http://schemas.microsoft.com/office/drawing/2014/main" id="{CA30076A-058E-4AE9-9C99-D003D0CDB2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A2808D9-6993-4F16-8F9B-263005297B09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1482561360"/>
      </p:ext>
    </p:extLst>
  </p:cSld>
  <p:clrMapOvr>
    <a:masterClrMapping/>
  </p:clrMapOvr>
  <p:transition>
    <p:pull dir="r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hteck 27">
            <a:extLst>
              <a:ext uri="{FF2B5EF4-FFF2-40B4-BE49-F238E27FC236}">
                <a16:creationId xmlns:a16="http://schemas.microsoft.com/office/drawing/2014/main" id="{E3AB21C5-E356-41D0-B918-201D97497966}"/>
              </a:ext>
            </a:extLst>
          </p:cNvPr>
          <p:cNvSpPr/>
          <p:nvPr/>
        </p:nvSpPr>
        <p:spPr>
          <a:xfrm>
            <a:off x="0" y="366713"/>
            <a:ext cx="9144000" cy="8413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9" name="Rechteck 28">
            <a:extLst>
              <a:ext uri="{FF2B5EF4-FFF2-40B4-BE49-F238E27FC236}">
                <a16:creationId xmlns:a16="http://schemas.microsoft.com/office/drawing/2014/main" id="{F6C84826-8F91-4BF5-B779-7E785D119DCF}"/>
              </a:ext>
            </a:extLst>
          </p:cNvPr>
          <p:cNvSpPr/>
          <p:nvPr/>
        </p:nvSpPr>
        <p:spPr>
          <a:xfrm>
            <a:off x="0" y="0"/>
            <a:ext cx="9144000" cy="31115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0" name="Rechteck 29">
            <a:extLst>
              <a:ext uri="{FF2B5EF4-FFF2-40B4-BE49-F238E27FC236}">
                <a16:creationId xmlns:a16="http://schemas.microsoft.com/office/drawing/2014/main" id="{002198B1-858E-4427-83C1-2A9E8058532F}"/>
              </a:ext>
            </a:extLst>
          </p:cNvPr>
          <p:cNvSpPr/>
          <p:nvPr/>
        </p:nvSpPr>
        <p:spPr>
          <a:xfrm>
            <a:off x="0" y="307975"/>
            <a:ext cx="9144000" cy="920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1" name="Rechteck 30">
            <a:extLst>
              <a:ext uri="{FF2B5EF4-FFF2-40B4-BE49-F238E27FC236}">
                <a16:creationId xmlns:a16="http://schemas.microsoft.com/office/drawing/2014/main" id="{5459F83C-0763-4269-B3E7-F9F4A6486193}"/>
              </a:ext>
            </a:extLst>
          </p:cNvPr>
          <p:cNvSpPr/>
          <p:nvPr/>
        </p:nvSpPr>
        <p:spPr>
          <a:xfrm flipV="1">
            <a:off x="5410200" y="360363"/>
            <a:ext cx="3733800" cy="904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2" name="Rechteck 31">
            <a:extLst>
              <a:ext uri="{FF2B5EF4-FFF2-40B4-BE49-F238E27FC236}">
                <a16:creationId xmlns:a16="http://schemas.microsoft.com/office/drawing/2014/main" id="{C87E33D7-85D6-46A5-812F-DF9E815BB251}"/>
              </a:ext>
            </a:extLst>
          </p:cNvPr>
          <p:cNvSpPr/>
          <p:nvPr/>
        </p:nvSpPr>
        <p:spPr>
          <a:xfrm flipV="1">
            <a:off x="5410200" y="439738"/>
            <a:ext cx="3733800" cy="18097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 useBgFill="1">
        <p:nvSpPr>
          <p:cNvPr id="33" name="Abgerundetes Rechteck 32">
            <a:extLst>
              <a:ext uri="{FF2B5EF4-FFF2-40B4-BE49-F238E27FC236}">
                <a16:creationId xmlns:a16="http://schemas.microsoft.com/office/drawing/2014/main" id="{846BAB53-848E-4C06-B46D-2591161D9525}"/>
              </a:ext>
            </a:extLst>
          </p:cNvPr>
          <p:cNvSpPr/>
          <p:nvPr/>
        </p:nvSpPr>
        <p:spPr bwMode="white">
          <a:xfrm>
            <a:off x="5407025" y="496888"/>
            <a:ext cx="3063875" cy="28575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 useBgFill="1">
        <p:nvSpPr>
          <p:cNvPr id="34" name="Abgerundetes Rechteck 33">
            <a:extLst>
              <a:ext uri="{FF2B5EF4-FFF2-40B4-BE49-F238E27FC236}">
                <a16:creationId xmlns:a16="http://schemas.microsoft.com/office/drawing/2014/main" id="{8B144E05-D54D-4E8A-B252-0CD4075B7D46}"/>
              </a:ext>
            </a:extLst>
          </p:cNvPr>
          <p:cNvSpPr/>
          <p:nvPr/>
        </p:nvSpPr>
        <p:spPr bwMode="white">
          <a:xfrm>
            <a:off x="7373938" y="588963"/>
            <a:ext cx="1600200" cy="3651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5" name="Rechteck 34">
            <a:extLst>
              <a:ext uri="{FF2B5EF4-FFF2-40B4-BE49-F238E27FC236}">
                <a16:creationId xmlns:a16="http://schemas.microsoft.com/office/drawing/2014/main" id="{A0870E2C-7EDD-4354-9597-AD21B6C32226}"/>
              </a:ext>
            </a:extLst>
          </p:cNvPr>
          <p:cNvSpPr/>
          <p:nvPr/>
        </p:nvSpPr>
        <p:spPr bwMode="invGray">
          <a:xfrm>
            <a:off x="9085263" y="-1588"/>
            <a:ext cx="57150" cy="620713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36" name="Rechteck 35">
            <a:extLst>
              <a:ext uri="{FF2B5EF4-FFF2-40B4-BE49-F238E27FC236}">
                <a16:creationId xmlns:a16="http://schemas.microsoft.com/office/drawing/2014/main" id="{DA7BF7DD-8AB6-4985-8250-8EDE01B6CD73}"/>
              </a:ext>
            </a:extLst>
          </p:cNvPr>
          <p:cNvSpPr/>
          <p:nvPr/>
        </p:nvSpPr>
        <p:spPr bwMode="invGray">
          <a:xfrm>
            <a:off x="9043988" y="-1588"/>
            <a:ext cx="28575" cy="620713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37" name="Rechteck 36">
            <a:extLst>
              <a:ext uri="{FF2B5EF4-FFF2-40B4-BE49-F238E27FC236}">
                <a16:creationId xmlns:a16="http://schemas.microsoft.com/office/drawing/2014/main" id="{87765D74-DC2D-4A98-98D8-96D2303FEC92}"/>
              </a:ext>
            </a:extLst>
          </p:cNvPr>
          <p:cNvSpPr/>
          <p:nvPr/>
        </p:nvSpPr>
        <p:spPr bwMode="invGray">
          <a:xfrm>
            <a:off x="9024938" y="-1588"/>
            <a:ext cx="9525" cy="620713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8" name="Rechteck 37">
            <a:extLst>
              <a:ext uri="{FF2B5EF4-FFF2-40B4-BE49-F238E27FC236}">
                <a16:creationId xmlns:a16="http://schemas.microsoft.com/office/drawing/2014/main" id="{EB9832E6-3A7D-4883-AE62-D4A02D1B6B54}"/>
              </a:ext>
            </a:extLst>
          </p:cNvPr>
          <p:cNvSpPr/>
          <p:nvPr/>
        </p:nvSpPr>
        <p:spPr bwMode="invGray">
          <a:xfrm>
            <a:off x="8975725" y="-1588"/>
            <a:ext cx="26988" cy="620713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9" name="Rechteck 38">
            <a:extLst>
              <a:ext uri="{FF2B5EF4-FFF2-40B4-BE49-F238E27FC236}">
                <a16:creationId xmlns:a16="http://schemas.microsoft.com/office/drawing/2014/main" id="{4D3C44E6-07A2-4DC1-9193-FE05CB64889B}"/>
              </a:ext>
            </a:extLst>
          </p:cNvPr>
          <p:cNvSpPr/>
          <p:nvPr/>
        </p:nvSpPr>
        <p:spPr bwMode="invGray">
          <a:xfrm>
            <a:off x="8915400" y="0"/>
            <a:ext cx="55563" cy="585788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0" name="Rechteck 39">
            <a:extLst>
              <a:ext uri="{FF2B5EF4-FFF2-40B4-BE49-F238E27FC236}">
                <a16:creationId xmlns:a16="http://schemas.microsoft.com/office/drawing/2014/main" id="{A12215D5-3DCF-4600-A0F4-3C11083B5A7E}"/>
              </a:ext>
            </a:extLst>
          </p:cNvPr>
          <p:cNvSpPr/>
          <p:nvPr/>
        </p:nvSpPr>
        <p:spPr bwMode="invGray">
          <a:xfrm>
            <a:off x="8874125" y="0"/>
            <a:ext cx="7938" cy="585788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039" name="Titelplatzhalter 21">
            <a:extLst>
              <a:ext uri="{FF2B5EF4-FFF2-40B4-BE49-F238E27FC236}">
                <a16:creationId xmlns:a16="http://schemas.microsoft.com/office/drawing/2014/main" id="{31D88959-0538-4E71-B4EF-BE225D676D20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1143000"/>
            <a:ext cx="82296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/>
              <a:t>Titelmasterformat durch Klicken bearbeiten</a:t>
            </a:r>
            <a:endParaRPr lang="en-US" altLang="de-DE"/>
          </a:p>
        </p:txBody>
      </p:sp>
      <p:sp>
        <p:nvSpPr>
          <p:cNvPr id="1040" name="Textplatzhalter 12">
            <a:extLst>
              <a:ext uri="{FF2B5EF4-FFF2-40B4-BE49-F238E27FC236}">
                <a16:creationId xmlns:a16="http://schemas.microsoft.com/office/drawing/2014/main" id="{C919D22C-075F-4FCC-B275-1C422C2701F0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2249488"/>
            <a:ext cx="8229600" cy="4324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/>
              <a:t>Textmasterformate durch Klicken bearbeiten</a:t>
            </a:r>
          </a:p>
          <a:p>
            <a:pPr lvl="1"/>
            <a:r>
              <a:rPr lang="de-DE" altLang="de-DE"/>
              <a:t>Zweite Ebene</a:t>
            </a:r>
          </a:p>
          <a:p>
            <a:pPr lvl="2"/>
            <a:r>
              <a:rPr lang="de-DE" altLang="de-DE"/>
              <a:t>Dritte Ebene</a:t>
            </a:r>
          </a:p>
          <a:p>
            <a:pPr lvl="3"/>
            <a:r>
              <a:rPr lang="de-DE" altLang="de-DE"/>
              <a:t>Vierte Ebene</a:t>
            </a:r>
          </a:p>
          <a:p>
            <a:pPr lvl="4"/>
            <a:r>
              <a:rPr lang="de-DE" altLang="de-DE"/>
              <a:t>Fünfte Ebene</a:t>
            </a:r>
            <a:endParaRPr lang="en-US" altLang="de-DE"/>
          </a:p>
        </p:txBody>
      </p:sp>
      <p:sp>
        <p:nvSpPr>
          <p:cNvPr id="14" name="Datumsplatzhalter 13">
            <a:extLst>
              <a:ext uri="{FF2B5EF4-FFF2-40B4-BE49-F238E27FC236}">
                <a16:creationId xmlns:a16="http://schemas.microsoft.com/office/drawing/2014/main" id="{463E462D-F255-40FE-A5E0-4514347E5CF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586538" y="612775"/>
            <a:ext cx="957262" cy="457200"/>
          </a:xfrm>
          <a:prstGeom prst="rect">
            <a:avLst/>
          </a:prstGeom>
        </p:spPr>
        <p:txBody>
          <a:bodyPr vert="horz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800" smtClean="0">
                <a:solidFill>
                  <a:schemeClr val="accent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491D3353-FC14-4D80-9449-ED249B12A4B4}" type="datetimeFigureOut">
              <a:rPr lang="de-DE"/>
              <a:pPr>
                <a:defRPr/>
              </a:pPr>
              <a:t>21.08.2024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F60E4337-76CF-417A-964D-60F8E793083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257800" y="612775"/>
            <a:ext cx="1325563" cy="457200"/>
          </a:xfrm>
          <a:prstGeom prst="rect">
            <a:avLst/>
          </a:prstGeom>
        </p:spPr>
        <p:txBody>
          <a:bodyPr vert="horz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800">
                <a:solidFill>
                  <a:schemeClr val="accent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23" name="Foliennummernplatzhalter 22">
            <a:extLst>
              <a:ext uri="{FF2B5EF4-FFF2-40B4-BE49-F238E27FC236}">
                <a16:creationId xmlns:a16="http://schemas.microsoft.com/office/drawing/2014/main" id="{A6DFEA21-53A5-421C-BC63-A0383353E28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174038" y="1588"/>
            <a:ext cx="762000" cy="366712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>
                <a:solidFill>
                  <a:srgbClr val="FFFFFF"/>
                </a:solidFill>
                <a:latin typeface="Georgia" panose="02040502050405020303" pitchFamily="18" charset="0"/>
              </a:defRPr>
            </a:lvl1pPr>
          </a:lstStyle>
          <a:p>
            <a:fld id="{DBA9806D-2A28-4961-8383-CDAE682ED18E}" type="slidenum">
              <a:rPr lang="de-DE" altLang="de-DE"/>
              <a:pPr/>
              <a:t>‹Nr.›</a:t>
            </a:fld>
            <a:endParaRPr lang="de-DE" alt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87" r:id="rId2"/>
    <p:sldLayoutId id="2147483688" r:id="rId3"/>
    <p:sldLayoutId id="2147483689" r:id="rId4"/>
    <p:sldLayoutId id="2147483696" r:id="rId5"/>
    <p:sldLayoutId id="2147483697" r:id="rId6"/>
    <p:sldLayoutId id="2147483690" r:id="rId7"/>
    <p:sldLayoutId id="2147483691" r:id="rId8"/>
    <p:sldLayoutId id="2147483692" r:id="rId9"/>
    <p:sldLayoutId id="2147483693" r:id="rId10"/>
    <p:sldLayoutId id="2147483694" r:id="rId11"/>
  </p:sldLayoutIdLst>
  <p:transition>
    <p:pull dir="r"/>
  </p:transition>
  <p:txStyles>
    <p:titleStyle>
      <a:lvl1pPr algn="l" rtl="0" fontAlgn="base">
        <a:spcBef>
          <a:spcPct val="0"/>
        </a:spcBef>
        <a:spcAft>
          <a:spcPct val="0"/>
        </a:spcAft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anose="020B0603020202020204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anose="020B0603020202020204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anose="020B0603020202020204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anose="020B060302020202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anose="020B060302020202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anose="020B060302020202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anose="020B060302020202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anose="020B0603020202020204" pitchFamily="34" charset="0"/>
        </a:defRPr>
      </a:lvl9pPr>
    </p:titleStyle>
    <p:bodyStyle>
      <a:lvl1pPr marL="365125" indent="-255588" algn="l" rtl="0" fontAlgn="base">
        <a:spcBef>
          <a:spcPts val="300"/>
        </a:spcBef>
        <a:spcAft>
          <a:spcPct val="0"/>
        </a:spcAft>
        <a:buClr>
          <a:srgbClr val="A04DA3"/>
        </a:buClr>
        <a:buFont typeface="Georgia" panose="02040502050405020303" pitchFamily="18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7225" indent="-246063" algn="l" rtl="0" fontAlgn="base">
        <a:spcBef>
          <a:spcPts val="300"/>
        </a:spcBef>
        <a:spcAft>
          <a:spcPct val="0"/>
        </a:spcAft>
        <a:buClr>
          <a:schemeClr val="accent2"/>
        </a:buClr>
        <a:buFont typeface="Georgia" panose="02040502050405020303" pitchFamily="18" charset="0"/>
        <a:buChar char="▫"/>
        <a:defRPr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2338" indent="-219075" algn="l" rtl="0" fontAlgn="base">
        <a:spcBef>
          <a:spcPts val="300"/>
        </a:spcBef>
        <a:spcAft>
          <a:spcPct val="0"/>
        </a:spcAft>
        <a:buClr>
          <a:schemeClr val="accent1"/>
        </a:buClr>
        <a:buFont typeface="Wingdings 2" panose="05020102010507070707" pitchFamily="18" charset="2"/>
        <a:buChar char=""/>
        <a:defRPr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13" indent="-200025" algn="l" rtl="0" fontAlgn="base">
        <a:spcBef>
          <a:spcPts val="300"/>
        </a:spcBef>
        <a:spcAft>
          <a:spcPct val="0"/>
        </a:spcAft>
        <a:buClr>
          <a:schemeClr val="accent1"/>
        </a:buClr>
        <a:buFont typeface="Wingdings 2" panose="05020102010507070707" pitchFamily="18" charset="2"/>
        <a:buChar char=""/>
        <a:defRPr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063" indent="-182563" algn="l" rtl="0" fontAlgn="base">
        <a:spcBef>
          <a:spcPts val="300"/>
        </a:spcBef>
        <a:spcAft>
          <a:spcPct val="0"/>
        </a:spcAft>
        <a:buClr>
          <a:srgbClr val="A04DA3"/>
        </a:buClr>
        <a:buFont typeface="Georgia" panose="02040502050405020303" pitchFamily="18" charset="0"/>
        <a:buChar char="▫"/>
        <a:defRPr sz="2000" kern="1200">
          <a:solidFill>
            <a:srgbClr val="A04DA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el 1">
            <a:extLst>
              <a:ext uri="{FF2B5EF4-FFF2-40B4-BE49-F238E27FC236}">
                <a16:creationId xmlns:a16="http://schemas.microsoft.com/office/drawing/2014/main" id="{A9A6A79D-351D-4096-AF08-D95F7169FB3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1500188"/>
            <a:ext cx="8915400" cy="1571625"/>
          </a:xfrm>
        </p:spPr>
        <p:txBody>
          <a:bodyPr/>
          <a:lstStyle/>
          <a:p>
            <a:pPr algn="ctr"/>
            <a:r>
              <a:rPr lang="de-DE" altLang="de-DE" dirty="0"/>
              <a:t>Informationen für die </a:t>
            </a:r>
            <a:r>
              <a:rPr lang="de-DE" altLang="de-DE" dirty="0" err="1"/>
              <a:t>Jgst</a:t>
            </a:r>
            <a:r>
              <a:rPr lang="de-DE" altLang="de-DE" dirty="0"/>
              <a:t>. Q2</a:t>
            </a:r>
            <a:br>
              <a:rPr lang="de-DE" altLang="de-DE" dirty="0"/>
            </a:br>
            <a:r>
              <a:rPr lang="de-DE" altLang="de-DE" dirty="0"/>
              <a:t>21.08.2024 </a:t>
            </a:r>
          </a:p>
        </p:txBody>
      </p:sp>
      <p:sp>
        <p:nvSpPr>
          <p:cNvPr id="5123" name="Untertitel 2">
            <a:extLst>
              <a:ext uri="{FF2B5EF4-FFF2-40B4-BE49-F238E27FC236}">
                <a16:creationId xmlns:a16="http://schemas.microsoft.com/office/drawing/2014/main" id="{6282BE98-715E-4F73-9C83-C0608B7D89C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00063" y="4286250"/>
            <a:ext cx="7900987" cy="1795463"/>
          </a:xfrm>
        </p:spPr>
        <p:txBody>
          <a:bodyPr/>
          <a:lstStyle/>
          <a:p>
            <a:pPr marL="63500"/>
            <a:endParaRPr lang="de-DE" altLang="de-DE" dirty="0"/>
          </a:p>
          <a:p>
            <a:pPr marL="63500"/>
            <a:r>
              <a:rPr lang="de-DE" altLang="de-DE" dirty="0">
                <a:sym typeface="Wingdings" panose="05000000000000000000" pitchFamily="2" charset="2"/>
              </a:rPr>
              <a:t> </a:t>
            </a:r>
            <a:r>
              <a:rPr lang="de-DE" altLang="de-DE" dirty="0"/>
              <a:t>Berechnung der Gesamtqualifikation</a:t>
            </a:r>
          </a:p>
          <a:p>
            <a:pPr marL="63500"/>
            <a:endParaRPr lang="de-DE" altLang="de-DE" dirty="0"/>
          </a:p>
          <a:p>
            <a:pPr marL="63500"/>
            <a:r>
              <a:rPr lang="de-DE" altLang="de-DE" dirty="0">
                <a:sym typeface="Wingdings" panose="05000000000000000000" pitchFamily="2" charset="2"/>
              </a:rPr>
              <a:t> </a:t>
            </a:r>
            <a:r>
              <a:rPr lang="de-DE" altLang="de-DE" dirty="0"/>
              <a:t>Voraussetzungen für das Zulassen und das Bestehen</a:t>
            </a:r>
          </a:p>
          <a:p>
            <a:pPr marL="63500"/>
            <a:endParaRPr lang="de-DE" altLang="de-DE" dirty="0"/>
          </a:p>
          <a:p>
            <a:pPr marL="63500"/>
            <a:endParaRPr lang="de-DE" altLang="de-DE" dirty="0"/>
          </a:p>
          <a:p>
            <a:pPr marL="63500"/>
            <a:endParaRPr lang="de-DE" altLang="de-DE" dirty="0"/>
          </a:p>
        </p:txBody>
      </p:sp>
      <p:pic>
        <p:nvPicPr>
          <p:cNvPr id="2" name="Grafik 1">
            <a:extLst>
              <a:ext uri="{FF2B5EF4-FFF2-40B4-BE49-F238E27FC236}">
                <a16:creationId xmlns:a16="http://schemas.microsoft.com/office/drawing/2014/main" id="{9CDAA0A5-1375-4DD1-E4E6-2BAB2700BAE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268921"/>
            <a:ext cx="2124075" cy="9239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>
    <p:pull dir="r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el 8">
            <a:extLst>
              <a:ext uri="{FF2B5EF4-FFF2-40B4-BE49-F238E27FC236}">
                <a16:creationId xmlns:a16="http://schemas.microsoft.com/office/drawing/2014/main" id="{58000B3D-AC5B-45E0-B7EE-4D731AE7D6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7422" y="428604"/>
            <a:ext cx="6200764" cy="771531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de-DE" b="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Abitur</a:t>
            </a:r>
            <a:r>
              <a:rPr lang="de-DE" dirty="0"/>
              <a:t> </a:t>
            </a:r>
            <a:r>
              <a:rPr lang="de-DE" b="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–</a:t>
            </a:r>
            <a:r>
              <a:rPr lang="de-DE" dirty="0"/>
              <a:t> </a:t>
            </a:r>
            <a:r>
              <a:rPr lang="de-DE" b="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Block</a:t>
            </a:r>
            <a:r>
              <a:rPr lang="de-DE" dirty="0"/>
              <a:t> </a:t>
            </a:r>
            <a:r>
              <a:rPr lang="de-DE" b="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I</a:t>
            </a:r>
            <a:endParaRPr lang="de-DE" dirty="0"/>
          </a:p>
        </p:txBody>
      </p:sp>
      <p:sp>
        <p:nvSpPr>
          <p:cNvPr id="10" name="Textplatzhalter 9">
            <a:extLst>
              <a:ext uri="{FF2B5EF4-FFF2-40B4-BE49-F238E27FC236}">
                <a16:creationId xmlns:a16="http://schemas.microsoft.com/office/drawing/2014/main" id="{C7050A60-25C0-400B-8CE4-B2C18659609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22313" y="1500188"/>
            <a:ext cx="7772400" cy="4857750"/>
          </a:xfrm>
        </p:spPr>
        <p:txBody>
          <a:bodyPr>
            <a:normAutofit/>
          </a:bodyPr>
          <a:lstStyle/>
          <a:p>
            <a:pPr fontAlgn="auto">
              <a:spcAft>
                <a:spcPts val="0"/>
              </a:spcAft>
              <a:buClr>
                <a:schemeClr val="accent3"/>
              </a:buClr>
              <a:buFont typeface="Georgia"/>
              <a:buNone/>
              <a:defRPr/>
            </a:pPr>
            <a:r>
              <a:rPr lang="de-DE" sz="2800" b="1" dirty="0"/>
              <a:t>„Grenze der Defizitanzahl“</a:t>
            </a:r>
            <a:endParaRPr lang="de-DE" dirty="0"/>
          </a:p>
          <a:p>
            <a:pPr fontAlgn="auto">
              <a:spcAft>
                <a:spcPts val="0"/>
              </a:spcAft>
              <a:buClr>
                <a:schemeClr val="accent3"/>
              </a:buClr>
              <a:buFont typeface="Georgia"/>
              <a:buNone/>
              <a:defRPr/>
            </a:pPr>
            <a:endParaRPr lang="de-DE" dirty="0"/>
          </a:p>
          <a:p>
            <a:pPr marL="342900" indent="-342900" fontAlgn="auto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Font typeface="Georgia"/>
              <a:buNone/>
              <a:defRPr/>
            </a:pPr>
            <a:r>
              <a:rPr lang="de-DE" sz="2400" dirty="0"/>
              <a:t>Bei Einbringung von:</a:t>
            </a:r>
          </a:p>
          <a:p>
            <a:pPr marL="342900" indent="-342900" fontAlgn="auto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Font typeface="Georgia"/>
              <a:buNone/>
              <a:defRPr/>
            </a:pPr>
            <a:r>
              <a:rPr lang="de-DE" sz="2400" dirty="0"/>
              <a:t> </a:t>
            </a:r>
          </a:p>
          <a:p>
            <a:pPr marL="342900" indent="-342900" fontAlgn="auto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Font typeface="Arial" pitchFamily="34" charset="0"/>
              <a:buChar char="•"/>
              <a:defRPr/>
            </a:pPr>
            <a:r>
              <a:rPr lang="de-DE" sz="2400" b="1" dirty="0"/>
              <a:t>35 - 37</a:t>
            </a:r>
            <a:r>
              <a:rPr lang="de-DE" sz="2400" dirty="0"/>
              <a:t> Kursen: </a:t>
            </a:r>
            <a:r>
              <a:rPr lang="de-DE" sz="2400" b="1" dirty="0"/>
              <a:t>7</a:t>
            </a:r>
            <a:r>
              <a:rPr lang="de-DE" sz="2400" dirty="0"/>
              <a:t> Defizite, davon max. </a:t>
            </a:r>
            <a:r>
              <a:rPr lang="de-DE" sz="2400" b="1" dirty="0"/>
              <a:t>3</a:t>
            </a:r>
            <a:r>
              <a:rPr lang="de-DE" sz="2400" dirty="0"/>
              <a:t> LK-Defizite</a:t>
            </a:r>
          </a:p>
          <a:p>
            <a:pPr marL="342900" indent="-342900" fontAlgn="auto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Font typeface="Arial" pitchFamily="34" charset="0"/>
              <a:buChar char="•"/>
              <a:defRPr/>
            </a:pPr>
            <a:endParaRPr lang="de-DE" sz="2400" dirty="0"/>
          </a:p>
          <a:p>
            <a:pPr marL="342900" indent="-342900" fontAlgn="auto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Font typeface="Arial" pitchFamily="34" charset="0"/>
              <a:buChar char="•"/>
              <a:defRPr/>
            </a:pPr>
            <a:r>
              <a:rPr lang="de-DE" sz="2400" b="1" dirty="0"/>
              <a:t>38 - 40</a:t>
            </a:r>
            <a:r>
              <a:rPr lang="de-DE" sz="2400" dirty="0"/>
              <a:t> Kursen: </a:t>
            </a:r>
            <a:r>
              <a:rPr lang="de-DE" sz="2400" b="1" dirty="0"/>
              <a:t>8</a:t>
            </a:r>
            <a:r>
              <a:rPr lang="de-DE" sz="2400" dirty="0"/>
              <a:t> Defizite, davon max. </a:t>
            </a:r>
            <a:r>
              <a:rPr lang="de-DE" sz="2400" b="1" dirty="0"/>
              <a:t>3</a:t>
            </a:r>
            <a:r>
              <a:rPr lang="de-DE" sz="2400" dirty="0"/>
              <a:t> LK-Defizite</a:t>
            </a:r>
          </a:p>
          <a:p>
            <a:pPr marL="342900" indent="-342900" fontAlgn="auto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Font typeface="Georgia"/>
              <a:buNone/>
              <a:defRPr/>
            </a:pPr>
            <a:endParaRPr lang="de-DE" sz="2400" dirty="0"/>
          </a:p>
          <a:p>
            <a:pPr marL="342900" indent="-342900" fontAlgn="auto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Font typeface="Georgia"/>
              <a:buNone/>
              <a:defRPr/>
            </a:pPr>
            <a:endParaRPr lang="de-DE" sz="2400" dirty="0"/>
          </a:p>
          <a:p>
            <a:pPr marL="342900" indent="-342900" fontAlgn="auto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Font typeface="Georgia"/>
              <a:buNone/>
              <a:defRPr/>
            </a:pPr>
            <a:r>
              <a:rPr lang="de-DE" sz="2400" dirty="0"/>
              <a:t>Wichtig: kein anzurechnender Kurs mit 0 Punkten !</a:t>
            </a:r>
          </a:p>
          <a:p>
            <a:pPr marL="342900" indent="-342900" fontAlgn="auto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Font typeface="Georgia"/>
              <a:buNone/>
              <a:defRPr/>
            </a:pPr>
            <a:r>
              <a:rPr lang="de-DE" sz="2400" dirty="0"/>
              <a:t>	</a:t>
            </a:r>
          </a:p>
          <a:p>
            <a:pPr fontAlgn="auto">
              <a:spcAft>
                <a:spcPts val="0"/>
              </a:spcAft>
              <a:buClr>
                <a:schemeClr val="accent3"/>
              </a:buClr>
              <a:buFont typeface="Arial" pitchFamily="34" charset="0"/>
              <a:buChar char="•"/>
              <a:defRPr/>
            </a:pPr>
            <a:endParaRPr lang="de-DE" dirty="0"/>
          </a:p>
        </p:txBody>
      </p:sp>
      <p:pic>
        <p:nvPicPr>
          <p:cNvPr id="2" name="Grafik 1">
            <a:extLst>
              <a:ext uri="{FF2B5EF4-FFF2-40B4-BE49-F238E27FC236}">
                <a16:creationId xmlns:a16="http://schemas.microsoft.com/office/drawing/2014/main" id="{3FF08BCA-557D-F33C-525A-53FF27093B7E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2539"/>
          <a:stretch/>
        </p:blipFill>
        <p:spPr bwMode="auto">
          <a:xfrm>
            <a:off x="539552" y="335577"/>
            <a:ext cx="1008112" cy="9239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>
    <p:pull dir="r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el 8">
            <a:extLst>
              <a:ext uri="{FF2B5EF4-FFF2-40B4-BE49-F238E27FC236}">
                <a16:creationId xmlns:a16="http://schemas.microsoft.com/office/drawing/2014/main" id="{6F6317E6-5D73-4E36-BDD2-9C14E7104C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7422" y="428604"/>
            <a:ext cx="6200764" cy="771531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de-DE" b="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Abitur – Block I</a:t>
            </a:r>
          </a:p>
        </p:txBody>
      </p:sp>
      <p:sp>
        <p:nvSpPr>
          <p:cNvPr id="10" name="Textplatzhalter 9">
            <a:extLst>
              <a:ext uri="{FF2B5EF4-FFF2-40B4-BE49-F238E27FC236}">
                <a16:creationId xmlns:a16="http://schemas.microsoft.com/office/drawing/2014/main" id="{E5E1A988-7266-4A9E-A4FF-338189A54B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28625" y="1500188"/>
            <a:ext cx="8429625" cy="4857750"/>
          </a:xfrm>
        </p:spPr>
        <p:txBody>
          <a:bodyPr>
            <a:normAutofit fontScale="92500" lnSpcReduction="10000"/>
          </a:bodyPr>
          <a:lstStyle/>
          <a:p>
            <a:pPr fontAlgn="auto">
              <a:spcAft>
                <a:spcPts val="0"/>
              </a:spcAft>
              <a:buClr>
                <a:schemeClr val="accent3"/>
              </a:buClr>
              <a:buFont typeface="Georgia"/>
              <a:buNone/>
              <a:defRPr/>
            </a:pPr>
            <a:r>
              <a:rPr lang="de-DE" sz="2800" b="1" dirty="0"/>
              <a:t>„mindestens 200 Punkte“</a:t>
            </a:r>
          </a:p>
          <a:p>
            <a:pPr fontAlgn="auto">
              <a:spcAft>
                <a:spcPts val="0"/>
              </a:spcAft>
              <a:buClr>
                <a:schemeClr val="accent3"/>
              </a:buClr>
              <a:buFont typeface="Georgia"/>
              <a:buNone/>
              <a:defRPr/>
            </a:pPr>
            <a:endParaRPr lang="de-DE" sz="2800" b="1" dirty="0"/>
          </a:p>
          <a:p>
            <a:pPr marL="0" fontAlgn="auto">
              <a:spcAft>
                <a:spcPts val="0"/>
              </a:spcAft>
              <a:buClr>
                <a:schemeClr val="accent3"/>
              </a:buClr>
              <a:buFont typeface="Arial" pitchFamily="34" charset="0"/>
              <a:buChar char="•"/>
              <a:defRPr/>
            </a:pPr>
            <a:r>
              <a:rPr lang="de-DE" dirty="0"/>
              <a:t> </a:t>
            </a:r>
            <a:r>
              <a:rPr lang="de-DE" sz="2200" dirty="0"/>
              <a:t>Addition der Punkte in den 35 Kursen </a:t>
            </a:r>
            <a:r>
              <a:rPr lang="de-DE" sz="2200" dirty="0">
                <a:sym typeface="Wingdings" pitchFamily="2" charset="2"/>
              </a:rPr>
              <a:t> </a:t>
            </a:r>
            <a:r>
              <a:rPr lang="de-DE" sz="2200" dirty="0"/>
              <a:t>Gesamtpunktzahl</a:t>
            </a:r>
          </a:p>
          <a:p>
            <a:pPr marL="0" fontAlgn="auto">
              <a:spcAft>
                <a:spcPts val="0"/>
              </a:spcAft>
              <a:buClr>
                <a:schemeClr val="accent3"/>
              </a:buClr>
              <a:buFont typeface="Georgia"/>
              <a:buNone/>
              <a:defRPr/>
            </a:pPr>
            <a:r>
              <a:rPr lang="de-DE" sz="2200" dirty="0"/>
              <a:t>  (LKs zählen doppelt, GKs einfach, PJX nur mit beiden Kursen)</a:t>
            </a:r>
          </a:p>
          <a:p>
            <a:pPr marL="0" fontAlgn="auto">
              <a:spcAft>
                <a:spcPts val="0"/>
              </a:spcAft>
              <a:buClr>
                <a:schemeClr val="accent3"/>
              </a:buClr>
              <a:buFont typeface="Georgia"/>
              <a:buNone/>
              <a:defRPr/>
            </a:pPr>
            <a:endParaRPr lang="de-DE" sz="2200" dirty="0"/>
          </a:p>
          <a:p>
            <a:pPr marL="0" fontAlgn="auto">
              <a:spcAft>
                <a:spcPts val="0"/>
              </a:spcAft>
              <a:buClr>
                <a:schemeClr val="accent3"/>
              </a:buClr>
              <a:buFont typeface="Arial" pitchFamily="34" charset="0"/>
              <a:buChar char="•"/>
              <a:defRPr/>
            </a:pPr>
            <a:r>
              <a:rPr lang="de-DE" sz="2400" dirty="0"/>
              <a:t> Berechnung der </a:t>
            </a:r>
            <a:r>
              <a:rPr lang="de-DE" sz="2400" dirty="0" err="1"/>
              <a:t>durchschnittl</a:t>
            </a:r>
            <a:r>
              <a:rPr lang="de-DE" sz="2400" dirty="0"/>
              <a:t>. Punktzahl bei 35 Pflichtkursen:</a:t>
            </a:r>
          </a:p>
          <a:p>
            <a:pPr fontAlgn="auto">
              <a:spcAft>
                <a:spcPts val="0"/>
              </a:spcAft>
              <a:buClr>
                <a:schemeClr val="accent3"/>
              </a:buClr>
              <a:buFont typeface="Symbol" pitchFamily="18" charset="2"/>
              <a:buChar char="-"/>
              <a:defRPr/>
            </a:pPr>
            <a:r>
              <a:rPr lang="de-DE" dirty="0"/>
              <a:t> Division der Gesamtpunktzahl durch 43 (27 GKs + 2 x 8 LKs)</a:t>
            </a:r>
          </a:p>
          <a:p>
            <a:pPr fontAlgn="auto">
              <a:spcAft>
                <a:spcPts val="0"/>
              </a:spcAft>
              <a:buClr>
                <a:schemeClr val="accent3"/>
              </a:buClr>
              <a:buFont typeface="Symbol" pitchFamily="18" charset="2"/>
              <a:buChar char="-"/>
              <a:defRPr/>
            </a:pPr>
            <a:r>
              <a:rPr lang="de-DE" dirty="0"/>
              <a:t> Anwendung der Formel zur Ermittlung der (vorläufigen) Gesamtpunktzahl:</a:t>
            </a:r>
          </a:p>
          <a:p>
            <a:pPr algn="ctr" fontAlgn="auto">
              <a:spcBef>
                <a:spcPts val="600"/>
              </a:spcBef>
              <a:spcAft>
                <a:spcPts val="600"/>
              </a:spcAft>
              <a:buClr>
                <a:schemeClr val="accent3"/>
              </a:buClr>
              <a:buFont typeface="Georgia"/>
              <a:buNone/>
              <a:defRPr/>
            </a:pPr>
            <a:r>
              <a:rPr lang="de-DE" sz="2400" dirty="0"/>
              <a:t>EI = (P : S) x 40</a:t>
            </a:r>
          </a:p>
          <a:p>
            <a:pPr fontAlgn="auto">
              <a:spcAft>
                <a:spcPts val="0"/>
              </a:spcAft>
              <a:buClr>
                <a:schemeClr val="accent3"/>
              </a:buClr>
              <a:buFont typeface="Georgia"/>
              <a:buNone/>
              <a:defRPr/>
            </a:pPr>
            <a:r>
              <a:rPr lang="de-DE" sz="1700" dirty="0"/>
              <a:t>   EI  = Ergebnis der Gesamtpunktzahl in Block I</a:t>
            </a:r>
          </a:p>
          <a:p>
            <a:pPr fontAlgn="auto">
              <a:spcAft>
                <a:spcPts val="0"/>
              </a:spcAft>
              <a:buClr>
                <a:schemeClr val="accent3"/>
              </a:buClr>
              <a:buFont typeface="Georgia"/>
              <a:buNone/>
              <a:defRPr/>
            </a:pPr>
            <a:r>
              <a:rPr lang="de-DE" sz="1700" dirty="0"/>
              <a:t>   P = Punkte, die in den anrechenbaren Kursen in den vier Schulhalbjahren der Qualifikationsphase </a:t>
            </a:r>
          </a:p>
          <a:p>
            <a:pPr fontAlgn="auto">
              <a:spcAft>
                <a:spcPts val="0"/>
              </a:spcAft>
              <a:buClr>
                <a:schemeClr val="accent3"/>
              </a:buClr>
              <a:buFont typeface="Georgia"/>
              <a:buNone/>
              <a:defRPr/>
            </a:pPr>
            <a:r>
              <a:rPr lang="de-DE" sz="1700" dirty="0"/>
              <a:t>         erzielt wurden.</a:t>
            </a:r>
          </a:p>
          <a:p>
            <a:pPr fontAlgn="auto">
              <a:spcAft>
                <a:spcPts val="0"/>
              </a:spcAft>
              <a:buClr>
                <a:schemeClr val="accent3"/>
              </a:buClr>
              <a:buFont typeface="Georgia"/>
              <a:buNone/>
              <a:defRPr/>
            </a:pPr>
            <a:r>
              <a:rPr lang="de-DE" sz="1700" dirty="0"/>
              <a:t>    S = Schulhalbjahresergebnisse (Anzahl der „Kurse“)</a:t>
            </a:r>
          </a:p>
          <a:p>
            <a:pPr fontAlgn="auto">
              <a:spcAft>
                <a:spcPts val="0"/>
              </a:spcAft>
              <a:buClr>
                <a:schemeClr val="accent3"/>
              </a:buClr>
              <a:buFont typeface="Georgia"/>
              <a:buNone/>
              <a:defRPr/>
            </a:pPr>
            <a:endParaRPr lang="de-DE" sz="1700" dirty="0"/>
          </a:p>
          <a:p>
            <a:pPr marL="0" fontAlgn="auto">
              <a:spcAft>
                <a:spcPts val="0"/>
              </a:spcAft>
              <a:buClr>
                <a:schemeClr val="accent3"/>
              </a:buClr>
              <a:buFont typeface="Arial" pitchFamily="34" charset="0"/>
              <a:buChar char="•"/>
              <a:defRPr/>
            </a:pPr>
            <a:r>
              <a:rPr lang="de-DE" sz="2200" dirty="0"/>
              <a:t> Gesamtpunktzahl: mind. 200 bis max. 600 Punkte</a:t>
            </a:r>
          </a:p>
          <a:p>
            <a:pPr fontAlgn="auto">
              <a:spcAft>
                <a:spcPts val="0"/>
              </a:spcAft>
              <a:buClr>
                <a:schemeClr val="accent3"/>
              </a:buClr>
              <a:buFont typeface="Arial" pitchFamily="34" charset="0"/>
              <a:buChar char="•"/>
              <a:defRPr/>
            </a:pPr>
            <a:endParaRPr lang="de-DE" dirty="0"/>
          </a:p>
        </p:txBody>
      </p:sp>
      <p:pic>
        <p:nvPicPr>
          <p:cNvPr id="2" name="Grafik 1">
            <a:extLst>
              <a:ext uri="{FF2B5EF4-FFF2-40B4-BE49-F238E27FC236}">
                <a16:creationId xmlns:a16="http://schemas.microsoft.com/office/drawing/2014/main" id="{2A5AD9EA-E98E-1C4F-72BF-F06F36D91CFE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2539"/>
          <a:stretch/>
        </p:blipFill>
        <p:spPr bwMode="auto">
          <a:xfrm>
            <a:off x="539552" y="335577"/>
            <a:ext cx="1008112" cy="9239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>
    <p:pull dir="r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el 8">
            <a:extLst>
              <a:ext uri="{FF2B5EF4-FFF2-40B4-BE49-F238E27FC236}">
                <a16:creationId xmlns:a16="http://schemas.microsoft.com/office/drawing/2014/main" id="{117F1B1B-876E-4B17-AFCC-BAC44B5FF3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7422" y="428604"/>
            <a:ext cx="6200764" cy="771531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de-DE" b="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Beispiel</a:t>
            </a:r>
            <a:endParaRPr lang="de-DE" dirty="0"/>
          </a:p>
        </p:txBody>
      </p:sp>
      <p:sp>
        <p:nvSpPr>
          <p:cNvPr id="17411" name="Textplatzhalter 9">
            <a:extLst>
              <a:ext uri="{FF2B5EF4-FFF2-40B4-BE49-F238E27FC236}">
                <a16:creationId xmlns:a16="http://schemas.microsoft.com/office/drawing/2014/main" id="{29D54BB0-FE79-4A37-84CE-8785C11B21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22313" y="1500188"/>
            <a:ext cx="7772400" cy="4857750"/>
          </a:xfrm>
        </p:spPr>
        <p:txBody>
          <a:bodyPr/>
          <a:lstStyle/>
          <a:p>
            <a:pPr marL="44450"/>
            <a:r>
              <a:rPr lang="de-DE" altLang="de-DE"/>
              <a:t> </a:t>
            </a:r>
          </a:p>
        </p:txBody>
      </p:sp>
      <p:sp>
        <p:nvSpPr>
          <p:cNvPr id="5" name="Text Box 262">
            <a:extLst>
              <a:ext uri="{FF2B5EF4-FFF2-40B4-BE49-F238E27FC236}">
                <a16:creationId xmlns:a16="http://schemas.microsoft.com/office/drawing/2014/main" id="{6D06058A-1EF8-4F8A-86C0-5A64038D661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500188"/>
            <a:ext cx="4770438" cy="5357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r>
              <a:rPr lang="de-DE" altLang="de-DE" sz="1600" b="1" u="sng" dirty="0">
                <a:latin typeface="Arial" panose="020B0604020202020204" pitchFamily="34" charset="0"/>
              </a:rPr>
              <a:t>Schritte zur Berechnung von Block I </a:t>
            </a:r>
          </a:p>
          <a:p>
            <a:endParaRPr lang="de-DE" altLang="de-DE" sz="1600" b="1" dirty="0">
              <a:latin typeface="Arial" panose="020B0604020202020204" pitchFamily="34" charset="0"/>
            </a:endParaRPr>
          </a:p>
          <a:p>
            <a:pPr>
              <a:buFontTx/>
              <a:buAutoNum type="arabicPeriod"/>
            </a:pPr>
            <a:r>
              <a:rPr lang="de-DE" altLang="de-DE" sz="1200" b="1" dirty="0">
                <a:latin typeface="Arial" panose="020B0604020202020204" pitchFamily="34" charset="0"/>
              </a:rPr>
              <a:t>Prüfung, ob 38 Kurse anrechenbar sind </a:t>
            </a:r>
            <a:r>
              <a:rPr lang="de-DE" altLang="de-DE" sz="1200" dirty="0">
                <a:latin typeface="Arial" panose="020B0604020202020204" pitchFamily="34" charset="0"/>
              </a:rPr>
              <a:t>(Vertiefungsfächer und Kurse mit 0 Punkten sind nicht anrechenbar) </a:t>
            </a:r>
            <a:r>
              <a:rPr lang="de-DE" altLang="de-DE" sz="1100" i="1" dirty="0">
                <a:latin typeface="Arial" panose="020B0604020202020204" pitchFamily="34" charset="0"/>
              </a:rPr>
              <a:t>:             </a:t>
            </a:r>
            <a:r>
              <a:rPr lang="de-DE" altLang="de-DE" sz="1100" dirty="0">
                <a:latin typeface="Arial" panose="020B0604020202020204" pitchFamily="34" charset="0"/>
                <a:sym typeface="Wingdings" panose="05000000000000000000" pitchFamily="2" charset="2"/>
              </a:rPr>
              <a:t></a:t>
            </a:r>
            <a:r>
              <a:rPr lang="de-DE" altLang="de-DE" sz="1100" dirty="0">
                <a:latin typeface="Arial" panose="020B0604020202020204" pitchFamily="34" charset="0"/>
              </a:rPr>
              <a:t> </a:t>
            </a:r>
            <a:r>
              <a:rPr lang="de-DE" altLang="de-DE" sz="1100" i="1" dirty="0">
                <a:latin typeface="Arial" panose="020B0604020202020204" pitchFamily="34" charset="0"/>
              </a:rPr>
              <a:t> hier 40 anrechenbare Kurse</a:t>
            </a:r>
          </a:p>
          <a:p>
            <a:pPr>
              <a:buFontTx/>
              <a:buAutoNum type="arabicPeriod"/>
            </a:pPr>
            <a:endParaRPr lang="de-DE" altLang="de-DE" sz="1100" i="1" dirty="0">
              <a:latin typeface="Arial" panose="020B0604020202020204" pitchFamily="34" charset="0"/>
            </a:endParaRPr>
          </a:p>
          <a:p>
            <a:pPr>
              <a:buFontTx/>
              <a:buAutoNum type="arabicPeriod"/>
            </a:pPr>
            <a:r>
              <a:rPr lang="de-DE" altLang="de-DE" sz="1100" b="1" dirty="0">
                <a:latin typeface="Arial" panose="020B0604020202020204" pitchFamily="34" charset="0"/>
              </a:rPr>
              <a:t> </a:t>
            </a:r>
            <a:r>
              <a:rPr lang="de-DE" altLang="de-DE" sz="1200" b="1" dirty="0">
                <a:latin typeface="Arial" panose="020B0604020202020204" pitchFamily="34" charset="0"/>
              </a:rPr>
              <a:t>Festlegung der 35 Pflichtkurse* (27 GKs plus 8 LKs)</a:t>
            </a:r>
          </a:p>
          <a:p>
            <a:pPr>
              <a:buFontTx/>
              <a:buAutoNum type="arabicPeriod"/>
            </a:pPr>
            <a:endParaRPr lang="de-DE" altLang="de-DE" sz="1200" b="1" dirty="0">
              <a:latin typeface="Arial" panose="020B0604020202020204" pitchFamily="34" charset="0"/>
            </a:endParaRPr>
          </a:p>
          <a:p>
            <a:pPr>
              <a:buFontTx/>
              <a:buAutoNum type="arabicPeriod"/>
            </a:pPr>
            <a:r>
              <a:rPr lang="de-DE" altLang="de-DE" sz="1200" b="1" dirty="0">
                <a:latin typeface="Arial" panose="020B0604020202020204" pitchFamily="34" charset="0"/>
              </a:rPr>
              <a:t>Feststellung, ob die zulässige Anzahl der Defizite überschritten wurde</a:t>
            </a:r>
            <a:r>
              <a:rPr lang="de-DE" altLang="de-DE" sz="1100" b="1" dirty="0">
                <a:latin typeface="Arial" panose="020B0604020202020204" pitchFamily="34" charset="0"/>
              </a:rPr>
              <a:t>.   </a:t>
            </a:r>
            <a:r>
              <a:rPr lang="de-DE" altLang="de-DE" sz="1100" dirty="0">
                <a:latin typeface="Arial" panose="020B0604020202020204" pitchFamily="34" charset="0"/>
                <a:sym typeface="Wingdings" panose="05000000000000000000" pitchFamily="2" charset="2"/>
              </a:rPr>
              <a:t></a:t>
            </a:r>
            <a:r>
              <a:rPr lang="de-DE" altLang="de-DE" sz="1100" dirty="0">
                <a:latin typeface="Arial" panose="020B0604020202020204" pitchFamily="34" charset="0"/>
              </a:rPr>
              <a:t>  </a:t>
            </a:r>
            <a:r>
              <a:rPr lang="de-DE" altLang="de-DE" sz="1100" i="1" dirty="0">
                <a:latin typeface="Arial" panose="020B0604020202020204" pitchFamily="34" charset="0"/>
              </a:rPr>
              <a:t>Nein</a:t>
            </a:r>
            <a:endParaRPr lang="de-DE" altLang="de-DE" sz="1100" b="1" dirty="0">
              <a:latin typeface="Arial" panose="020B0604020202020204" pitchFamily="34" charset="0"/>
            </a:endParaRPr>
          </a:p>
          <a:p>
            <a:pPr>
              <a:buFontTx/>
              <a:buAutoNum type="arabicPeriod"/>
            </a:pPr>
            <a:endParaRPr lang="de-DE" altLang="de-DE" sz="1100" b="1" dirty="0">
              <a:latin typeface="Arial" panose="020B0604020202020204" pitchFamily="34" charset="0"/>
            </a:endParaRPr>
          </a:p>
          <a:p>
            <a:pPr>
              <a:buFontTx/>
              <a:buAutoNum type="arabicPeriod"/>
            </a:pPr>
            <a:r>
              <a:rPr lang="de-DE" altLang="de-DE" sz="1200" b="1" dirty="0">
                <a:latin typeface="Arial" panose="020B0604020202020204" pitchFamily="34" charset="0"/>
              </a:rPr>
              <a:t>Berechnung des Punktedurchschnitts auf der Grundlage   </a:t>
            </a:r>
            <a:br>
              <a:rPr lang="de-DE" altLang="de-DE" sz="1200" b="1" dirty="0">
                <a:latin typeface="Arial" panose="020B0604020202020204" pitchFamily="34" charset="0"/>
              </a:rPr>
            </a:br>
            <a:r>
              <a:rPr lang="de-DE" altLang="de-DE" sz="1200" b="1" dirty="0">
                <a:latin typeface="Arial" panose="020B0604020202020204" pitchFamily="34" charset="0"/>
              </a:rPr>
              <a:t>von Punkt 2 (Leistungskurse zählen doppelt!):</a:t>
            </a:r>
            <a:endParaRPr lang="de-DE" altLang="de-DE" sz="1200" dirty="0">
              <a:latin typeface="Arial" panose="020B0604020202020204" pitchFamily="34" charset="0"/>
            </a:endParaRPr>
          </a:p>
          <a:p>
            <a:r>
              <a:rPr lang="de-DE" altLang="de-DE" sz="1100" dirty="0">
                <a:latin typeface="Arial" panose="020B0604020202020204" pitchFamily="34" charset="0"/>
              </a:rPr>
              <a:t>	a) Leistungskursbereich: 	49 </a:t>
            </a:r>
            <a:r>
              <a:rPr lang="de-DE" altLang="de-DE" sz="1100" dirty="0" err="1">
                <a:latin typeface="Arial" panose="020B0604020202020204" pitchFamily="34" charset="0"/>
              </a:rPr>
              <a:t>Pkte</a:t>
            </a:r>
            <a:r>
              <a:rPr lang="de-DE" altLang="de-DE" sz="1100" dirty="0">
                <a:latin typeface="Arial" panose="020B0604020202020204" pitchFamily="34" charset="0"/>
              </a:rPr>
              <a:t> x 2 = 	  98 </a:t>
            </a:r>
            <a:r>
              <a:rPr lang="de-DE" altLang="de-DE" sz="1100" dirty="0" err="1">
                <a:latin typeface="Arial" panose="020B0604020202020204" pitchFamily="34" charset="0"/>
              </a:rPr>
              <a:t>Pkte</a:t>
            </a:r>
            <a:r>
              <a:rPr lang="de-DE" altLang="de-DE" sz="1100" dirty="0">
                <a:latin typeface="Arial" panose="020B0604020202020204" pitchFamily="34" charset="0"/>
              </a:rPr>
              <a:t>.</a:t>
            </a:r>
          </a:p>
          <a:p>
            <a:r>
              <a:rPr lang="de-DE" altLang="de-DE" sz="1100" dirty="0">
                <a:latin typeface="Arial" panose="020B0604020202020204" pitchFamily="34" charset="0"/>
              </a:rPr>
              <a:t>	b) Grundkursbereich:			</a:t>
            </a:r>
            <a:r>
              <a:rPr lang="de-DE" altLang="de-DE" sz="1100" u="sng" dirty="0">
                <a:latin typeface="Arial" panose="020B0604020202020204" pitchFamily="34" charset="0"/>
              </a:rPr>
              <a:t>187 </a:t>
            </a:r>
            <a:r>
              <a:rPr lang="de-DE" altLang="de-DE" sz="1100" u="sng" dirty="0" err="1">
                <a:latin typeface="Arial" panose="020B0604020202020204" pitchFamily="34" charset="0"/>
              </a:rPr>
              <a:t>PKte</a:t>
            </a:r>
            <a:r>
              <a:rPr lang="de-DE" altLang="de-DE" sz="1100" dirty="0">
                <a:latin typeface="Arial" panose="020B0604020202020204" pitchFamily="34" charset="0"/>
              </a:rPr>
              <a:t>.</a:t>
            </a:r>
          </a:p>
          <a:p>
            <a:r>
              <a:rPr lang="de-DE" altLang="de-DE" sz="1100" dirty="0">
                <a:latin typeface="Arial" panose="020B0604020202020204" pitchFamily="34" charset="0"/>
              </a:rPr>
              <a:t>	c) Summe			</a:t>
            </a:r>
            <a:r>
              <a:rPr lang="de-DE" altLang="de-DE" sz="1100" b="1" dirty="0">
                <a:latin typeface="Arial" panose="020B0604020202020204" pitchFamily="34" charset="0"/>
              </a:rPr>
              <a:t>285 </a:t>
            </a:r>
            <a:r>
              <a:rPr lang="de-DE" altLang="de-DE" sz="1100" b="1" dirty="0" err="1">
                <a:latin typeface="Arial" panose="020B0604020202020204" pitchFamily="34" charset="0"/>
              </a:rPr>
              <a:t>Pkte</a:t>
            </a:r>
            <a:r>
              <a:rPr lang="de-DE" altLang="de-DE" sz="1100" dirty="0">
                <a:latin typeface="Arial" panose="020B0604020202020204" pitchFamily="34" charset="0"/>
              </a:rPr>
              <a:t>.</a:t>
            </a:r>
            <a:endParaRPr lang="de-DE" altLang="de-DE" sz="1100" b="1" dirty="0">
              <a:latin typeface="Arial" panose="020B0604020202020204" pitchFamily="34" charset="0"/>
            </a:endParaRPr>
          </a:p>
          <a:p>
            <a:r>
              <a:rPr lang="de-DE" altLang="de-DE" sz="1100" b="1" dirty="0">
                <a:latin typeface="Arial" panose="020B0604020202020204" pitchFamily="34" charset="0"/>
              </a:rPr>
              <a:t>	d) Durchschnitt: 285 : 43 (</a:t>
            </a:r>
            <a:r>
              <a:rPr lang="de-DE" altLang="de-DE" sz="1100" b="1" dirty="0" err="1">
                <a:latin typeface="Arial" panose="020B0604020202020204" pitchFamily="34" charset="0"/>
              </a:rPr>
              <a:t>Lks</a:t>
            </a:r>
            <a:r>
              <a:rPr lang="de-DE" altLang="de-DE" sz="1100" b="1" dirty="0">
                <a:latin typeface="Arial" panose="020B0604020202020204" pitchFamily="34" charset="0"/>
              </a:rPr>
              <a:t> zählen doppelt!) = 6,627 </a:t>
            </a:r>
            <a:r>
              <a:rPr lang="de-DE" altLang="de-DE" sz="1100" b="1" dirty="0" err="1">
                <a:latin typeface="Arial" panose="020B0604020202020204" pitchFamily="34" charset="0"/>
              </a:rPr>
              <a:t>Pkte</a:t>
            </a:r>
            <a:r>
              <a:rPr lang="de-DE" altLang="de-DE" sz="1100" b="1" dirty="0">
                <a:latin typeface="Arial" panose="020B0604020202020204" pitchFamily="34" charset="0"/>
              </a:rPr>
              <a:t>.</a:t>
            </a:r>
          </a:p>
          <a:p>
            <a:r>
              <a:rPr lang="de-DE" altLang="de-DE" sz="1100" b="1" dirty="0">
                <a:latin typeface="Arial" panose="020B0604020202020204" pitchFamily="34" charset="0"/>
              </a:rPr>
              <a:t>	</a:t>
            </a:r>
          </a:p>
          <a:p>
            <a:r>
              <a:rPr lang="de-DE" altLang="de-DE" sz="1100" b="1" dirty="0">
                <a:latin typeface="Arial" panose="020B0604020202020204" pitchFamily="34" charset="0"/>
              </a:rPr>
              <a:t>5. 	</a:t>
            </a:r>
            <a:r>
              <a:rPr lang="de-DE" altLang="de-DE" sz="1200" b="1" dirty="0">
                <a:latin typeface="Arial" panose="020B0604020202020204" pitchFamily="34" charset="0"/>
              </a:rPr>
              <a:t>Verbesserung des Durchschnitts</a:t>
            </a:r>
            <a:r>
              <a:rPr lang="de-DE" altLang="de-DE" sz="1100" b="1" dirty="0">
                <a:latin typeface="Arial" panose="020B0604020202020204" pitchFamily="34" charset="0"/>
              </a:rPr>
              <a:t>: </a:t>
            </a:r>
            <a:r>
              <a:rPr lang="de-DE" altLang="de-DE" sz="1100" dirty="0">
                <a:latin typeface="Arial" panose="020B0604020202020204" pitchFamily="34" charset="0"/>
              </a:rPr>
              <a:t>Prüfung, ob weitere  </a:t>
            </a:r>
            <a:br>
              <a:rPr lang="de-DE" altLang="de-DE" sz="1100" dirty="0">
                <a:latin typeface="Arial" panose="020B0604020202020204" pitchFamily="34" charset="0"/>
              </a:rPr>
            </a:br>
            <a:r>
              <a:rPr lang="de-DE" altLang="de-DE" sz="1100" dirty="0">
                <a:latin typeface="Arial" panose="020B0604020202020204" pitchFamily="34" charset="0"/>
              </a:rPr>
              <a:t>Wahlkurse über dem errechneten Durchschnitt liegen: </a:t>
            </a:r>
            <a:r>
              <a:rPr lang="de-DE" altLang="de-DE" sz="1100" dirty="0">
                <a:latin typeface="Arial" panose="020B0604020202020204" pitchFamily="34" charset="0"/>
                <a:sym typeface="Wingdings" panose="05000000000000000000" pitchFamily="2" charset="2"/>
              </a:rPr>
              <a:t></a:t>
            </a:r>
            <a:r>
              <a:rPr lang="de-DE" altLang="de-DE" sz="1100" dirty="0">
                <a:latin typeface="Arial" panose="020B0604020202020204" pitchFamily="34" charset="0"/>
              </a:rPr>
              <a:t> Ja:** </a:t>
            </a:r>
          </a:p>
          <a:p>
            <a:r>
              <a:rPr lang="de-DE" altLang="de-DE" sz="1100" dirty="0">
                <a:latin typeface="Arial" panose="020B0604020202020204" pitchFamily="34" charset="0"/>
              </a:rPr>
              <a:t>     	</a:t>
            </a:r>
            <a:r>
              <a:rPr lang="de-DE" altLang="de-DE" sz="1100" dirty="0" err="1">
                <a:latin typeface="Arial" panose="020B0604020202020204" pitchFamily="34" charset="0"/>
              </a:rPr>
              <a:t>Ch</a:t>
            </a:r>
            <a:r>
              <a:rPr lang="de-DE" altLang="de-DE" sz="1100" dirty="0">
                <a:latin typeface="Arial" panose="020B0604020202020204" pitchFamily="34" charset="0"/>
              </a:rPr>
              <a:t> (Q1.1 bis Q2.2); </a:t>
            </a:r>
            <a:r>
              <a:rPr lang="de-DE" altLang="de-DE" sz="1100" dirty="0" err="1">
                <a:latin typeface="Arial" panose="020B0604020202020204" pitchFamily="34" charset="0"/>
              </a:rPr>
              <a:t>Sp</a:t>
            </a:r>
            <a:r>
              <a:rPr lang="de-DE" altLang="de-DE" sz="1100" dirty="0">
                <a:latin typeface="Arial" panose="020B0604020202020204" pitchFamily="34" charset="0"/>
              </a:rPr>
              <a:t> (Q 2.2)</a:t>
            </a:r>
          </a:p>
          <a:p>
            <a:endParaRPr lang="de-DE" altLang="de-DE" sz="1100" b="1" dirty="0">
              <a:latin typeface="Arial" panose="020B0604020202020204" pitchFamily="34" charset="0"/>
            </a:endParaRPr>
          </a:p>
          <a:p>
            <a:r>
              <a:rPr lang="de-DE" altLang="de-DE" sz="1100" b="1" dirty="0">
                <a:latin typeface="Arial" panose="020B0604020202020204" pitchFamily="34" charset="0"/>
              </a:rPr>
              <a:t>6. 	Berechnung des Endergebnisses aus Block I</a:t>
            </a:r>
            <a:r>
              <a:rPr lang="de-DE" altLang="de-DE" sz="1100" dirty="0">
                <a:latin typeface="Arial" panose="020B0604020202020204" pitchFamily="34" charset="0"/>
              </a:rPr>
              <a:t>	</a:t>
            </a:r>
          </a:p>
          <a:p>
            <a:r>
              <a:rPr lang="de-DE" altLang="de-DE" sz="1100" dirty="0">
                <a:latin typeface="Arial" panose="020B0604020202020204" pitchFamily="34" charset="0"/>
              </a:rPr>
              <a:t>	a) Addieren der Kurse aus 5 zum Ergebnis aus 4c: </a:t>
            </a:r>
          </a:p>
          <a:p>
            <a:r>
              <a:rPr lang="de-DE" altLang="de-DE" sz="1100" dirty="0">
                <a:latin typeface="Arial" panose="020B0604020202020204" pitchFamily="34" charset="0"/>
              </a:rPr>
              <a:t>	                     285 + 39 = </a:t>
            </a:r>
            <a:r>
              <a:rPr lang="de-DE" altLang="de-DE" sz="1100" b="1" dirty="0">
                <a:latin typeface="Arial" panose="020B0604020202020204" pitchFamily="34" charset="0"/>
              </a:rPr>
              <a:t>324</a:t>
            </a:r>
            <a:endParaRPr lang="de-DE" altLang="de-DE" sz="1100" dirty="0">
              <a:latin typeface="Arial" panose="020B0604020202020204" pitchFamily="34" charset="0"/>
            </a:endParaRPr>
          </a:p>
          <a:p>
            <a:r>
              <a:rPr lang="de-DE" altLang="de-DE" sz="1100" dirty="0">
                <a:latin typeface="Arial" panose="020B0604020202020204" pitchFamily="34" charset="0"/>
              </a:rPr>
              <a:t>	b) Anwendung der Formel </a:t>
            </a:r>
            <a:r>
              <a:rPr lang="de-DE" altLang="de-DE" sz="1100" b="1" dirty="0">
                <a:latin typeface="Arial" panose="020B0604020202020204" pitchFamily="34" charset="0"/>
              </a:rPr>
              <a:t>E I = (P : S) x 40</a:t>
            </a:r>
          </a:p>
          <a:p>
            <a:endParaRPr lang="de-DE" altLang="de-DE" sz="1100" b="1" dirty="0">
              <a:latin typeface="Arial" panose="020B0604020202020204" pitchFamily="34" charset="0"/>
            </a:endParaRPr>
          </a:p>
          <a:p>
            <a:r>
              <a:rPr lang="de-DE" altLang="de-DE" b="1" dirty="0">
                <a:latin typeface="Arial" panose="020B0604020202020204" pitchFamily="34" charset="0"/>
              </a:rPr>
              <a:t>	</a:t>
            </a:r>
            <a:r>
              <a:rPr lang="de-DE" altLang="de-DE" sz="1600" b="1" dirty="0">
                <a:latin typeface="Arial" panose="020B0604020202020204" pitchFamily="34" charset="0"/>
              </a:rPr>
              <a:t>(383 : 48) x 40 =  270 Punkte</a:t>
            </a:r>
          </a:p>
          <a:p>
            <a:endParaRPr lang="de-DE" altLang="de-DE" sz="800" dirty="0"/>
          </a:p>
        </p:txBody>
      </p:sp>
      <p:graphicFrame>
        <p:nvGraphicFramePr>
          <p:cNvPr id="6" name="Inhaltsplatzhalter 4">
            <a:extLst>
              <a:ext uri="{FF2B5EF4-FFF2-40B4-BE49-F238E27FC236}">
                <a16:creationId xmlns:a16="http://schemas.microsoft.com/office/drawing/2014/main" id="{28D35814-CE04-463B-B338-70D8463F945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23613406"/>
              </p:ext>
            </p:extLst>
          </p:nvPr>
        </p:nvGraphicFramePr>
        <p:xfrm>
          <a:off x="4643438" y="857250"/>
          <a:ext cx="4217988" cy="523569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724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536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0622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352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6096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48425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2260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52260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52260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522605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</a:tblGrid>
              <a:tr h="579090">
                <a:tc gridSpan="3">
                  <a:txBody>
                    <a:bodyPr/>
                    <a:lstStyle/>
                    <a:p>
                      <a:r>
                        <a:rPr lang="de-DE" sz="1400" dirty="0"/>
                        <a:t>EF</a:t>
                      </a:r>
                    </a:p>
                  </a:txBody>
                  <a:tcPr marL="91454" marR="91454" marT="45718" marB="45718"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de-DE" sz="1400" dirty="0"/>
                        <a:t>Abi-fach</a:t>
                      </a:r>
                    </a:p>
                  </a:txBody>
                  <a:tcPr marL="91454" marR="91454" marT="45718" marB="45718"/>
                </a:tc>
                <a:tc hMerge="1">
                  <a:txBody>
                    <a:bodyPr/>
                    <a:lstStyle/>
                    <a:p>
                      <a:endParaRPr lang="de-D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400" dirty="0"/>
                        <a:t>Q 1.1</a:t>
                      </a:r>
                    </a:p>
                  </a:txBody>
                  <a:tcPr marL="91454" marR="91454" marT="45718" marB="45718"/>
                </a:tc>
                <a:tc>
                  <a:txBody>
                    <a:bodyPr/>
                    <a:lstStyle/>
                    <a:p>
                      <a:r>
                        <a:rPr lang="de-DE" sz="1400" dirty="0"/>
                        <a:t>Q 1.2</a:t>
                      </a:r>
                    </a:p>
                  </a:txBody>
                  <a:tcPr marL="91454" marR="91454" marT="45718" marB="45718"/>
                </a:tc>
                <a:tc>
                  <a:txBody>
                    <a:bodyPr/>
                    <a:lstStyle/>
                    <a:p>
                      <a:r>
                        <a:rPr lang="de-DE" sz="1400" dirty="0"/>
                        <a:t>Q 2.1</a:t>
                      </a:r>
                    </a:p>
                  </a:txBody>
                  <a:tcPr marL="91454" marR="91454" marT="45718" marB="45718"/>
                </a:tc>
                <a:tc>
                  <a:txBody>
                    <a:bodyPr/>
                    <a:lstStyle/>
                    <a:p>
                      <a:r>
                        <a:rPr lang="de-DE" sz="1400" dirty="0"/>
                        <a:t>Q 2.2</a:t>
                      </a:r>
                    </a:p>
                  </a:txBody>
                  <a:tcPr marL="91454" marR="91454" marT="45718" marB="45718"/>
                </a:tc>
                <a:tc>
                  <a:txBody>
                    <a:bodyPr/>
                    <a:lstStyle/>
                    <a:p>
                      <a:r>
                        <a:rPr lang="de-DE" sz="800" dirty="0"/>
                        <a:t>anrechenbare Kurse</a:t>
                      </a:r>
                    </a:p>
                  </a:txBody>
                  <a:tcPr marL="91454" marR="91454" marT="45718" marB="45718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58303">
                <a:tc>
                  <a:txBody>
                    <a:bodyPr/>
                    <a:lstStyle/>
                    <a:p>
                      <a:r>
                        <a:rPr lang="de-DE" sz="1400" dirty="0"/>
                        <a:t>1</a:t>
                      </a:r>
                    </a:p>
                  </a:txBody>
                  <a:tcPr marL="91454" marR="91454" marT="45718" marB="45718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r>
                        <a:rPr lang="de-DE" sz="1400" dirty="0"/>
                        <a:t>D</a:t>
                      </a:r>
                    </a:p>
                  </a:txBody>
                  <a:tcPr marL="91454" marR="91454" marT="45718" marB="45718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 sz="1400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r>
                        <a:rPr lang="de-DE" sz="1400" dirty="0"/>
                        <a:t>LK</a:t>
                      </a:r>
                    </a:p>
                  </a:txBody>
                  <a:tcPr marL="91454" marR="91454" marT="45718" marB="45718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 sz="1400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 dirty="0"/>
                        <a:t>6*</a:t>
                      </a:r>
                    </a:p>
                  </a:txBody>
                  <a:tcPr marL="91454" marR="91454" marT="45718" marB="45718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 dirty="0"/>
                        <a:t>7*</a:t>
                      </a:r>
                    </a:p>
                  </a:txBody>
                  <a:tcPr marL="91454" marR="91454" marT="45718" marB="45718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 dirty="0"/>
                        <a:t>6*</a:t>
                      </a:r>
                    </a:p>
                  </a:txBody>
                  <a:tcPr marL="91454" marR="91454" marT="45718" marB="45718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 dirty="0"/>
                        <a:t>7*</a:t>
                      </a:r>
                    </a:p>
                  </a:txBody>
                  <a:tcPr marL="91454" marR="91454" marT="45718" marB="45718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 dirty="0"/>
                        <a:t>4</a:t>
                      </a:r>
                    </a:p>
                  </a:txBody>
                  <a:tcPr marL="91454" marR="91454" marT="45718" marB="45718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58303">
                <a:tc>
                  <a:txBody>
                    <a:bodyPr/>
                    <a:lstStyle/>
                    <a:p>
                      <a:r>
                        <a:rPr lang="de-DE" sz="1400" dirty="0"/>
                        <a:t>2</a:t>
                      </a:r>
                    </a:p>
                  </a:txBody>
                  <a:tcPr marL="91454" marR="91454" marT="45718" marB="45718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r>
                        <a:rPr lang="de-DE" sz="1400" dirty="0"/>
                        <a:t>E</a:t>
                      </a:r>
                    </a:p>
                  </a:txBody>
                  <a:tcPr marL="91454" marR="91454" marT="45718" marB="45718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 sz="1400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r>
                        <a:rPr lang="de-DE" sz="1400" dirty="0"/>
                        <a:t>LK</a:t>
                      </a:r>
                    </a:p>
                  </a:txBody>
                  <a:tcPr marL="91454" marR="91454" marT="45718" marB="45718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 sz="1400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 dirty="0"/>
                        <a:t>5*</a:t>
                      </a:r>
                    </a:p>
                  </a:txBody>
                  <a:tcPr marL="91454" marR="91454" marT="45718" marB="45718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 dirty="0"/>
                        <a:t>6*</a:t>
                      </a:r>
                    </a:p>
                  </a:txBody>
                  <a:tcPr marL="91454" marR="91454" marT="45718" marB="45718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 dirty="0"/>
                        <a:t>6*</a:t>
                      </a:r>
                    </a:p>
                  </a:txBody>
                  <a:tcPr marL="91454" marR="91454" marT="45718" marB="45718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 dirty="0"/>
                        <a:t>6*</a:t>
                      </a:r>
                    </a:p>
                  </a:txBody>
                  <a:tcPr marL="91454" marR="91454" marT="45718" marB="45718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 dirty="0"/>
                        <a:t>4</a:t>
                      </a:r>
                    </a:p>
                  </a:txBody>
                  <a:tcPr marL="91454" marR="91454" marT="45718" marB="45718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5741">
                <a:tc>
                  <a:txBody>
                    <a:bodyPr/>
                    <a:lstStyle/>
                    <a:p>
                      <a:r>
                        <a:rPr lang="de-DE" sz="1400" dirty="0"/>
                        <a:t>3</a:t>
                      </a:r>
                    </a:p>
                  </a:txBody>
                  <a:tcPr marL="91454" marR="91454" marT="45718" marB="45718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r>
                        <a:rPr lang="de-DE" sz="1400" dirty="0"/>
                        <a:t>MU</a:t>
                      </a:r>
                    </a:p>
                  </a:txBody>
                  <a:tcPr marL="91454" marR="91454" marT="45718" marB="45718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 sz="1400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endParaRPr lang="de-DE" sz="1800"/>
                    </a:p>
                  </a:txBody>
                  <a:tcPr marL="91454" marR="91454" marT="45718" marB="45718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 sz="1400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 dirty="0"/>
                        <a:t>10*</a:t>
                      </a:r>
                    </a:p>
                  </a:txBody>
                  <a:tcPr marL="91454" marR="91454" marT="45718" marB="45718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 dirty="0"/>
                        <a:t>10*</a:t>
                      </a:r>
                    </a:p>
                  </a:txBody>
                  <a:tcPr marL="91454" marR="91454" marT="45718" marB="45718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 dirty="0"/>
                        <a:t>9*</a:t>
                      </a:r>
                    </a:p>
                  </a:txBody>
                  <a:tcPr marL="91454" marR="91454" marT="45718" marB="45718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 dirty="0"/>
                        <a:t>9*</a:t>
                      </a:r>
                    </a:p>
                  </a:txBody>
                  <a:tcPr marL="91454" marR="91454" marT="45718" marB="45718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 dirty="0"/>
                        <a:t>4</a:t>
                      </a:r>
                    </a:p>
                  </a:txBody>
                  <a:tcPr marL="91454" marR="91454" marT="45718" marB="45718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58303">
                <a:tc>
                  <a:txBody>
                    <a:bodyPr/>
                    <a:lstStyle/>
                    <a:p>
                      <a:r>
                        <a:rPr lang="de-DE" sz="1400" dirty="0"/>
                        <a:t>4</a:t>
                      </a:r>
                    </a:p>
                  </a:txBody>
                  <a:tcPr marL="91454" marR="91454" marT="45718" marB="45718">
                    <a:solidFill>
                      <a:srgbClr val="B6FCA6"/>
                    </a:solidFill>
                  </a:tcPr>
                </a:tc>
                <a:tc gridSpan="2">
                  <a:txBody>
                    <a:bodyPr/>
                    <a:lstStyle/>
                    <a:p>
                      <a:r>
                        <a:rPr lang="de-DE" sz="1400" dirty="0"/>
                        <a:t>GE</a:t>
                      </a:r>
                    </a:p>
                  </a:txBody>
                  <a:tcPr marL="91454" marR="91454" marT="45718" marB="45718">
                    <a:solidFill>
                      <a:srgbClr val="B6FCA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 sz="1400" dirty="0"/>
                    </a:p>
                  </a:txBody>
                  <a:tcPr>
                    <a:solidFill>
                      <a:srgbClr val="B6FCA6"/>
                    </a:solidFill>
                  </a:tcPr>
                </a:tc>
                <a:tc gridSpan="2">
                  <a:txBody>
                    <a:bodyPr/>
                    <a:lstStyle/>
                    <a:p>
                      <a:r>
                        <a:rPr lang="de-DE" sz="1400" dirty="0"/>
                        <a:t>3.</a:t>
                      </a:r>
                    </a:p>
                  </a:txBody>
                  <a:tcPr marL="91454" marR="91454" marT="45718" marB="45718">
                    <a:solidFill>
                      <a:srgbClr val="B6FCA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 sz="1400" dirty="0"/>
                    </a:p>
                  </a:txBody>
                  <a:tcPr>
                    <a:solidFill>
                      <a:srgbClr val="B6FCA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 dirty="0"/>
                        <a:t>6*</a:t>
                      </a:r>
                    </a:p>
                  </a:txBody>
                  <a:tcPr marL="91454" marR="91454" marT="45718" marB="45718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 dirty="0"/>
                        <a:t>6*</a:t>
                      </a:r>
                    </a:p>
                  </a:txBody>
                  <a:tcPr marL="91454" marR="91454" marT="45718" marB="45718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 dirty="0"/>
                        <a:t>6*</a:t>
                      </a:r>
                    </a:p>
                  </a:txBody>
                  <a:tcPr marL="91454" marR="91454" marT="45718" marB="45718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 dirty="0"/>
                        <a:t>6*</a:t>
                      </a:r>
                    </a:p>
                  </a:txBody>
                  <a:tcPr marL="91454" marR="91454" marT="45718" marB="45718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 dirty="0"/>
                        <a:t>4</a:t>
                      </a:r>
                    </a:p>
                  </a:txBody>
                  <a:tcPr marL="91454" marR="91454" marT="45718" marB="45718">
                    <a:solidFill>
                      <a:srgbClr val="B6FCA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65741">
                <a:tc>
                  <a:txBody>
                    <a:bodyPr/>
                    <a:lstStyle/>
                    <a:p>
                      <a:r>
                        <a:rPr lang="de-DE" sz="1400" dirty="0"/>
                        <a:t>5</a:t>
                      </a:r>
                    </a:p>
                  </a:txBody>
                  <a:tcPr marL="91454" marR="91454" marT="45718" marB="45718">
                    <a:solidFill>
                      <a:srgbClr val="B6FCA6"/>
                    </a:solidFill>
                  </a:tcPr>
                </a:tc>
                <a:tc gridSpan="2">
                  <a:txBody>
                    <a:bodyPr/>
                    <a:lstStyle/>
                    <a:p>
                      <a:r>
                        <a:rPr lang="de-DE" sz="1400" dirty="0"/>
                        <a:t>SW</a:t>
                      </a:r>
                    </a:p>
                  </a:txBody>
                  <a:tcPr marL="91454" marR="91454" marT="45718" marB="45718">
                    <a:solidFill>
                      <a:srgbClr val="B6FCA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 sz="1400" dirty="0"/>
                    </a:p>
                  </a:txBody>
                  <a:tcPr>
                    <a:solidFill>
                      <a:srgbClr val="B6FCA6"/>
                    </a:solidFill>
                  </a:tcPr>
                </a:tc>
                <a:tc gridSpan="2">
                  <a:txBody>
                    <a:bodyPr/>
                    <a:lstStyle/>
                    <a:p>
                      <a:endParaRPr lang="de-DE" sz="1800"/>
                    </a:p>
                  </a:txBody>
                  <a:tcPr marL="91454" marR="91454" marT="45718" marB="45718">
                    <a:solidFill>
                      <a:srgbClr val="B6FCA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 sz="1400" dirty="0"/>
                    </a:p>
                  </a:txBody>
                  <a:tcPr>
                    <a:solidFill>
                      <a:srgbClr val="B6FCA6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400" dirty="0"/>
                    </a:p>
                  </a:txBody>
                  <a:tcPr marL="91454" marR="91454" marT="45718" marB="45718">
                    <a:solidFill>
                      <a:srgbClr val="B6FCA6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400" dirty="0"/>
                    </a:p>
                  </a:txBody>
                  <a:tcPr marL="91454" marR="91454" marT="45718" marB="45718">
                    <a:solidFill>
                      <a:srgbClr val="B6FCA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 dirty="0"/>
                        <a:t>5*</a:t>
                      </a:r>
                    </a:p>
                  </a:txBody>
                  <a:tcPr marL="91454" marR="91454" marT="45718" marB="45718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 dirty="0"/>
                        <a:t>5*</a:t>
                      </a:r>
                    </a:p>
                  </a:txBody>
                  <a:tcPr marL="91454" marR="91454" marT="45718" marB="45718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 dirty="0"/>
                        <a:t>2</a:t>
                      </a:r>
                    </a:p>
                  </a:txBody>
                  <a:tcPr marL="91454" marR="91454" marT="45718" marB="45718">
                    <a:solidFill>
                      <a:srgbClr val="B6FCA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65741">
                <a:tc>
                  <a:txBody>
                    <a:bodyPr/>
                    <a:lstStyle/>
                    <a:p>
                      <a:r>
                        <a:rPr lang="de-DE" sz="1400" dirty="0"/>
                        <a:t>6</a:t>
                      </a:r>
                    </a:p>
                  </a:txBody>
                  <a:tcPr marL="91454" marR="91454" marT="45718" marB="45718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r>
                        <a:rPr lang="de-DE" sz="1400" dirty="0"/>
                        <a:t>M</a:t>
                      </a:r>
                    </a:p>
                  </a:txBody>
                  <a:tcPr marL="91454" marR="91454" marT="45718" marB="45718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 sz="1400" dirty="0"/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endParaRPr lang="de-DE" sz="1800"/>
                    </a:p>
                  </a:txBody>
                  <a:tcPr marL="91454" marR="91454" marT="45718" marB="45718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 sz="1400" dirty="0"/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 dirty="0"/>
                        <a:t>5*</a:t>
                      </a:r>
                    </a:p>
                  </a:txBody>
                  <a:tcPr marL="91454" marR="91454" marT="45718" marB="45718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 dirty="0"/>
                        <a:t>5*</a:t>
                      </a:r>
                    </a:p>
                  </a:txBody>
                  <a:tcPr marL="91454" marR="91454" marT="45718" marB="45718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 dirty="0"/>
                        <a:t>5*</a:t>
                      </a:r>
                    </a:p>
                  </a:txBody>
                  <a:tcPr marL="91454" marR="91454" marT="45718" marB="45718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 dirty="0"/>
                        <a:t>5*</a:t>
                      </a:r>
                    </a:p>
                  </a:txBody>
                  <a:tcPr marL="91454" marR="91454" marT="45718" marB="45718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 dirty="0"/>
                        <a:t>4</a:t>
                      </a:r>
                    </a:p>
                  </a:txBody>
                  <a:tcPr marL="91454" marR="91454" marT="45718" marB="45718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58303">
                <a:tc>
                  <a:txBody>
                    <a:bodyPr/>
                    <a:lstStyle/>
                    <a:p>
                      <a:r>
                        <a:rPr lang="de-DE" sz="1400" dirty="0"/>
                        <a:t>7</a:t>
                      </a:r>
                    </a:p>
                  </a:txBody>
                  <a:tcPr marL="91454" marR="91454" marT="45718" marB="45718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r>
                        <a:rPr lang="de-DE" sz="1400" dirty="0"/>
                        <a:t>BI</a:t>
                      </a:r>
                    </a:p>
                  </a:txBody>
                  <a:tcPr marL="91454" marR="91454" marT="45718" marB="45718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 sz="1400" dirty="0"/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r>
                        <a:rPr lang="de-DE" sz="1400" dirty="0"/>
                        <a:t>4.</a:t>
                      </a:r>
                    </a:p>
                  </a:txBody>
                  <a:tcPr marL="91454" marR="91454" marT="45718" marB="45718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 sz="1400" dirty="0"/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 dirty="0"/>
                        <a:t>6*</a:t>
                      </a:r>
                    </a:p>
                  </a:txBody>
                  <a:tcPr marL="91454" marR="91454" marT="45718" marB="45718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 dirty="0"/>
                        <a:t>7*</a:t>
                      </a:r>
                    </a:p>
                  </a:txBody>
                  <a:tcPr marL="91454" marR="91454" marT="45718" marB="45718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 dirty="0"/>
                        <a:t>6*</a:t>
                      </a:r>
                    </a:p>
                  </a:txBody>
                  <a:tcPr marL="91454" marR="91454" marT="45718" marB="45718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 dirty="0"/>
                        <a:t>6*</a:t>
                      </a:r>
                    </a:p>
                  </a:txBody>
                  <a:tcPr marL="91454" marR="91454" marT="45718" marB="45718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 dirty="0"/>
                        <a:t>4</a:t>
                      </a:r>
                    </a:p>
                  </a:txBody>
                  <a:tcPr marL="91454" marR="91454" marT="45718" marB="45718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65741">
                <a:tc>
                  <a:txBody>
                    <a:bodyPr/>
                    <a:lstStyle/>
                    <a:p>
                      <a:r>
                        <a:rPr lang="de-DE" sz="1400" dirty="0"/>
                        <a:t>8</a:t>
                      </a:r>
                    </a:p>
                  </a:txBody>
                  <a:tcPr marL="91454" marR="91454" marT="45718" marB="45718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r>
                        <a:rPr lang="de-DE" sz="1400" dirty="0"/>
                        <a:t>CH</a:t>
                      </a:r>
                    </a:p>
                  </a:txBody>
                  <a:tcPr marL="91454" marR="91454" marT="45718" marB="45718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 sz="1400" dirty="0"/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endParaRPr lang="de-DE" sz="1800"/>
                    </a:p>
                  </a:txBody>
                  <a:tcPr marL="91454" marR="91454" marT="45718" marB="45718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 sz="1400" dirty="0"/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 dirty="0"/>
                        <a:t>7**</a:t>
                      </a:r>
                    </a:p>
                  </a:txBody>
                  <a:tcPr marL="91454" marR="91454" marT="45718" marB="45718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 dirty="0"/>
                        <a:t>8**</a:t>
                      </a:r>
                    </a:p>
                  </a:txBody>
                  <a:tcPr marL="91454" marR="91454" marT="45718" marB="45718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 dirty="0"/>
                        <a:t>7**</a:t>
                      </a:r>
                    </a:p>
                  </a:txBody>
                  <a:tcPr marL="91454" marR="91454" marT="45718" marB="45718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 dirty="0"/>
                        <a:t>8**</a:t>
                      </a:r>
                    </a:p>
                  </a:txBody>
                  <a:tcPr marL="91454" marR="91454" marT="45718" marB="45718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 dirty="0"/>
                        <a:t>4</a:t>
                      </a:r>
                    </a:p>
                  </a:txBody>
                  <a:tcPr marL="91454" marR="91454" marT="45718" marB="45718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65741">
                <a:tc>
                  <a:txBody>
                    <a:bodyPr/>
                    <a:lstStyle/>
                    <a:p>
                      <a:r>
                        <a:rPr lang="de-DE" sz="1400" dirty="0"/>
                        <a:t>9</a:t>
                      </a:r>
                    </a:p>
                  </a:txBody>
                  <a:tcPr marL="91454" marR="91454" marT="45718" marB="45718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r>
                        <a:rPr lang="de-DE" sz="1400" dirty="0"/>
                        <a:t>PH</a:t>
                      </a:r>
                    </a:p>
                  </a:txBody>
                  <a:tcPr marL="91454" marR="91454" marT="45718" marB="45718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 sz="1400" dirty="0"/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endParaRPr lang="de-DE" sz="1800"/>
                    </a:p>
                  </a:txBody>
                  <a:tcPr marL="91454" marR="91454" marT="45718" marB="45718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 sz="1400" dirty="0"/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 dirty="0"/>
                        <a:t>10*</a:t>
                      </a:r>
                    </a:p>
                  </a:txBody>
                  <a:tcPr marL="91454" marR="91454" marT="45718" marB="45718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 dirty="0"/>
                        <a:t>9*</a:t>
                      </a:r>
                    </a:p>
                  </a:txBody>
                  <a:tcPr marL="91454" marR="91454" marT="45718" marB="45718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 dirty="0"/>
                        <a:t>9*</a:t>
                      </a:r>
                    </a:p>
                  </a:txBody>
                  <a:tcPr marL="91454" marR="91454" marT="45718" marB="45718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 dirty="0"/>
                        <a:t>8*</a:t>
                      </a:r>
                    </a:p>
                  </a:txBody>
                  <a:tcPr marL="91454" marR="91454" marT="45718" marB="45718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 dirty="0"/>
                        <a:t>4</a:t>
                      </a:r>
                    </a:p>
                  </a:txBody>
                  <a:tcPr marL="91454" marR="91454" marT="45718" marB="45718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65741">
                <a:tc>
                  <a:txBody>
                    <a:bodyPr/>
                    <a:lstStyle/>
                    <a:p>
                      <a:r>
                        <a:rPr lang="de-DE" sz="1200" dirty="0"/>
                        <a:t>10</a:t>
                      </a:r>
                    </a:p>
                  </a:txBody>
                  <a:tcPr marL="91454" marR="91454" marT="45718" marB="45718">
                    <a:solidFill>
                      <a:srgbClr val="B6FCA6"/>
                    </a:solidFill>
                  </a:tcPr>
                </a:tc>
                <a:tc gridSpan="2">
                  <a:txBody>
                    <a:bodyPr/>
                    <a:lstStyle/>
                    <a:p>
                      <a:r>
                        <a:rPr lang="de-DE" sz="1400" dirty="0"/>
                        <a:t>PL</a:t>
                      </a:r>
                    </a:p>
                  </a:txBody>
                  <a:tcPr marL="91454" marR="91454" marT="45718" marB="45718">
                    <a:solidFill>
                      <a:srgbClr val="B6FCA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 sz="1400" dirty="0"/>
                    </a:p>
                  </a:txBody>
                  <a:tcPr>
                    <a:solidFill>
                      <a:srgbClr val="B6FCA6"/>
                    </a:solidFill>
                  </a:tcPr>
                </a:tc>
                <a:tc gridSpan="2">
                  <a:txBody>
                    <a:bodyPr/>
                    <a:lstStyle/>
                    <a:p>
                      <a:endParaRPr lang="de-DE" sz="1800"/>
                    </a:p>
                  </a:txBody>
                  <a:tcPr marL="91454" marR="91454" marT="45718" marB="45718">
                    <a:solidFill>
                      <a:srgbClr val="B6FCA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 sz="1400"/>
                    </a:p>
                  </a:txBody>
                  <a:tcPr>
                    <a:solidFill>
                      <a:srgbClr val="B6FCA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 dirty="0"/>
                        <a:t>4*</a:t>
                      </a:r>
                    </a:p>
                  </a:txBody>
                  <a:tcPr marL="91454" marR="91454" marT="45718" marB="45718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 dirty="0"/>
                        <a:t>3*</a:t>
                      </a:r>
                    </a:p>
                  </a:txBody>
                  <a:tcPr marL="91454" marR="91454" marT="45718" marB="45718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400" dirty="0"/>
                    </a:p>
                  </a:txBody>
                  <a:tcPr marL="91454" marR="91454" marT="45718" marB="45718">
                    <a:solidFill>
                      <a:srgbClr val="B6FCA6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400" dirty="0"/>
                    </a:p>
                  </a:txBody>
                  <a:tcPr marL="91454" marR="91454" marT="45718" marB="45718">
                    <a:solidFill>
                      <a:srgbClr val="B6FCA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 dirty="0"/>
                        <a:t>2</a:t>
                      </a:r>
                    </a:p>
                  </a:txBody>
                  <a:tcPr marL="91454" marR="91454" marT="45718" marB="45718">
                    <a:solidFill>
                      <a:srgbClr val="B6FCA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65741">
                <a:tc>
                  <a:txBody>
                    <a:bodyPr/>
                    <a:lstStyle/>
                    <a:p>
                      <a:r>
                        <a:rPr lang="de-DE" sz="1300" dirty="0"/>
                        <a:t>11</a:t>
                      </a:r>
                    </a:p>
                  </a:txBody>
                  <a:tcPr marL="91454" marR="91454" marT="45718" marB="45718"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r>
                        <a:rPr lang="de-DE" sz="1400" dirty="0"/>
                        <a:t>SP</a:t>
                      </a:r>
                    </a:p>
                  </a:txBody>
                  <a:tcPr marL="91454" marR="91454" marT="45718" marB="45718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 sz="14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endParaRPr lang="de-DE" sz="1800"/>
                    </a:p>
                  </a:txBody>
                  <a:tcPr marL="91454" marR="91454" marT="45718" marB="45718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 sz="14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 dirty="0"/>
                        <a:t>9*</a:t>
                      </a:r>
                    </a:p>
                  </a:txBody>
                  <a:tcPr marL="91454" marR="91454" marT="45718" marB="45718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 dirty="0"/>
                        <a:t>9*</a:t>
                      </a:r>
                    </a:p>
                  </a:txBody>
                  <a:tcPr marL="91454" marR="91454" marT="45718" marB="45718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 dirty="0"/>
                        <a:t>9*</a:t>
                      </a:r>
                    </a:p>
                  </a:txBody>
                  <a:tcPr marL="91454" marR="91454" marT="45718" marB="45718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 dirty="0"/>
                        <a:t>9**</a:t>
                      </a:r>
                    </a:p>
                  </a:txBody>
                  <a:tcPr marL="91454" marR="91454" marT="45718" marB="45718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 dirty="0"/>
                        <a:t>4</a:t>
                      </a:r>
                    </a:p>
                  </a:txBody>
                  <a:tcPr marL="91454" marR="91454" marT="45718" marB="45718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04784">
                <a:tc gridSpan="5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000" dirty="0"/>
                        <a:t>anrechenbare Kurse</a:t>
                      </a:r>
                    </a:p>
                  </a:txBody>
                  <a:tcPr marL="91454" marR="91454" marT="45718" marB="45718"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400" dirty="0"/>
                        <a:t>10</a:t>
                      </a:r>
                    </a:p>
                  </a:txBody>
                  <a:tcPr marL="91454" marR="91454" marT="45718" marB="45718"/>
                </a:tc>
                <a:tc>
                  <a:txBody>
                    <a:bodyPr/>
                    <a:lstStyle/>
                    <a:p>
                      <a:r>
                        <a:rPr lang="de-DE" sz="1400" dirty="0"/>
                        <a:t>10</a:t>
                      </a:r>
                    </a:p>
                  </a:txBody>
                  <a:tcPr marL="91454" marR="91454" marT="45718" marB="45718"/>
                </a:tc>
                <a:tc>
                  <a:txBody>
                    <a:bodyPr/>
                    <a:lstStyle/>
                    <a:p>
                      <a:r>
                        <a:rPr lang="de-DE" sz="1400" dirty="0"/>
                        <a:t>10</a:t>
                      </a:r>
                    </a:p>
                  </a:txBody>
                  <a:tcPr marL="91454" marR="91454" marT="45718" marB="45718"/>
                </a:tc>
                <a:tc>
                  <a:txBody>
                    <a:bodyPr/>
                    <a:lstStyle/>
                    <a:p>
                      <a:r>
                        <a:rPr lang="de-DE" sz="1400" dirty="0"/>
                        <a:t>10</a:t>
                      </a:r>
                    </a:p>
                  </a:txBody>
                  <a:tcPr marL="91454" marR="91454" marT="45718" marB="45718"/>
                </a:tc>
                <a:tc>
                  <a:txBody>
                    <a:bodyPr/>
                    <a:lstStyle/>
                    <a:p>
                      <a:r>
                        <a:rPr lang="de-DE" sz="1400" dirty="0"/>
                        <a:t>40</a:t>
                      </a:r>
                    </a:p>
                  </a:txBody>
                  <a:tcPr marL="91454" marR="91454" marT="45718" marB="45718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58303">
                <a:tc gridSpan="2">
                  <a:txBody>
                    <a:bodyPr/>
                    <a:lstStyle/>
                    <a:p>
                      <a:r>
                        <a:rPr lang="de-DE" sz="1200" dirty="0"/>
                        <a:t>WST</a:t>
                      </a:r>
                    </a:p>
                  </a:txBody>
                  <a:tcPr marL="91454" marR="91454" marT="45718" marB="45718"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de-DE" sz="1200" dirty="0">
                          <a:sym typeface="Symbol"/>
                        </a:rPr>
                        <a:t></a:t>
                      </a:r>
                      <a:r>
                        <a:rPr lang="de-DE" sz="1200" baseline="0" dirty="0">
                          <a:sym typeface="Symbol"/>
                        </a:rPr>
                        <a:t> 33</a:t>
                      </a:r>
                      <a:endParaRPr lang="de-DE" sz="1200" dirty="0"/>
                    </a:p>
                  </a:txBody>
                  <a:tcPr marL="91454" marR="91454" marT="45718" marB="45718"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400" dirty="0"/>
                    </a:p>
                  </a:txBody>
                  <a:tcPr marL="91454" marR="91454" marT="45718" marB="45718"/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400" dirty="0">
                          <a:sym typeface="Symbol"/>
                        </a:rPr>
                        <a:t></a:t>
                      </a:r>
                      <a:r>
                        <a:rPr lang="de-DE" sz="1400" baseline="0" dirty="0">
                          <a:sym typeface="Symbol"/>
                        </a:rPr>
                        <a:t> 34</a:t>
                      </a:r>
                      <a:endParaRPr lang="de-DE" sz="1400" dirty="0"/>
                    </a:p>
                  </a:txBody>
                  <a:tcPr marL="91454" marR="91454" marT="45718" marB="45718"/>
                </a:tc>
                <a:tc hMerge="1">
                  <a:txBody>
                    <a:bodyPr/>
                    <a:lstStyle/>
                    <a:p>
                      <a:endParaRPr lang="de-DE" sz="1400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400" dirty="0">
                          <a:sym typeface="Symbol"/>
                        </a:rPr>
                        <a:t></a:t>
                      </a:r>
                      <a:r>
                        <a:rPr lang="de-DE" sz="1400" baseline="0" dirty="0">
                          <a:sym typeface="Symbol"/>
                        </a:rPr>
                        <a:t> 34</a:t>
                      </a:r>
                      <a:endParaRPr lang="de-DE" sz="1400" dirty="0"/>
                    </a:p>
                  </a:txBody>
                  <a:tcPr marL="91454" marR="91454" marT="45718" marB="45718"/>
                </a:tc>
                <a:tc hMerge="1">
                  <a:txBody>
                    <a:bodyPr/>
                    <a:lstStyle/>
                    <a:p>
                      <a:endParaRPr lang="de-D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400" dirty="0"/>
                        <a:t>101</a:t>
                      </a:r>
                    </a:p>
                  </a:txBody>
                  <a:tcPr marL="91454" marR="91454" marT="45718" marB="45718"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</a:tbl>
          </a:graphicData>
        </a:graphic>
      </p:graphicFrame>
      <p:pic>
        <p:nvPicPr>
          <p:cNvPr id="2" name="Grafik 1">
            <a:extLst>
              <a:ext uri="{FF2B5EF4-FFF2-40B4-BE49-F238E27FC236}">
                <a16:creationId xmlns:a16="http://schemas.microsoft.com/office/drawing/2014/main" id="{915B87AA-6924-3E78-C479-A81B85193964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2539"/>
          <a:stretch/>
        </p:blipFill>
        <p:spPr bwMode="auto">
          <a:xfrm>
            <a:off x="539552" y="335577"/>
            <a:ext cx="1008112" cy="9239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>
    <p:pull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5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5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5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5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5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5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3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5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5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7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5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5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1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2" end="2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5">
                                            <p:txEl>
                                              <p:pRg st="22" end="2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5">
                                            <p:txEl>
                                              <p:pRg st="22" end="2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el 8">
            <a:extLst>
              <a:ext uri="{FF2B5EF4-FFF2-40B4-BE49-F238E27FC236}">
                <a16:creationId xmlns:a16="http://schemas.microsoft.com/office/drawing/2014/main" id="{47729341-675D-4E2D-A121-26798D1D58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7422" y="428604"/>
            <a:ext cx="6200764" cy="771531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de-DE" b="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Beispiel</a:t>
            </a:r>
            <a:endParaRPr lang="de-DE" dirty="0"/>
          </a:p>
        </p:txBody>
      </p:sp>
      <p:sp>
        <p:nvSpPr>
          <p:cNvPr id="18435" name="Textplatzhalter 9">
            <a:extLst>
              <a:ext uri="{FF2B5EF4-FFF2-40B4-BE49-F238E27FC236}">
                <a16:creationId xmlns:a16="http://schemas.microsoft.com/office/drawing/2014/main" id="{15A58DB1-C535-4DD7-8E20-708F640E23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22313" y="1500188"/>
            <a:ext cx="7772400" cy="4857750"/>
          </a:xfrm>
        </p:spPr>
        <p:txBody>
          <a:bodyPr/>
          <a:lstStyle/>
          <a:p>
            <a:pPr marL="44450"/>
            <a:r>
              <a:rPr lang="de-DE" altLang="de-DE"/>
              <a:t> </a:t>
            </a:r>
          </a:p>
        </p:txBody>
      </p:sp>
      <p:sp>
        <p:nvSpPr>
          <p:cNvPr id="18437" name="Text Box 262">
            <a:extLst>
              <a:ext uri="{FF2B5EF4-FFF2-40B4-BE49-F238E27FC236}">
                <a16:creationId xmlns:a16="http://schemas.microsoft.com/office/drawing/2014/main" id="{C84A7C31-82F9-499A-9E52-1D79E970B42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500188"/>
            <a:ext cx="4770438" cy="5186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r>
              <a:rPr lang="de-DE" altLang="de-DE" sz="1600" b="1" u="sng">
                <a:latin typeface="Arial" panose="020B0604020202020204" pitchFamily="34" charset="0"/>
              </a:rPr>
              <a:t>Schritte zur Berechnung von Block I </a:t>
            </a:r>
          </a:p>
          <a:p>
            <a:endParaRPr lang="de-DE" altLang="de-DE" sz="1600" b="1">
              <a:latin typeface="Arial" panose="020B0604020202020204" pitchFamily="34" charset="0"/>
            </a:endParaRPr>
          </a:p>
          <a:p>
            <a:pPr>
              <a:buFontTx/>
              <a:buAutoNum type="arabicPeriod"/>
            </a:pPr>
            <a:r>
              <a:rPr lang="de-DE" altLang="de-DE" sz="1200" b="1">
                <a:latin typeface="Arial" panose="020B0604020202020204" pitchFamily="34" charset="0"/>
              </a:rPr>
              <a:t>Prüfung, ob 38 Kurse anrechenbar sind </a:t>
            </a:r>
            <a:r>
              <a:rPr lang="de-DE" altLang="de-DE" sz="1200">
                <a:latin typeface="Arial" panose="020B0604020202020204" pitchFamily="34" charset="0"/>
              </a:rPr>
              <a:t>(Vertiefungsfächer und Kurse mit 0 Punkten sind nicht anrechenbar) </a:t>
            </a:r>
            <a:r>
              <a:rPr lang="de-DE" altLang="de-DE" sz="1100" i="1">
                <a:latin typeface="Arial" panose="020B0604020202020204" pitchFamily="34" charset="0"/>
              </a:rPr>
              <a:t>:             </a:t>
            </a:r>
            <a:r>
              <a:rPr lang="de-DE" altLang="de-DE" sz="1100">
                <a:latin typeface="Arial" panose="020B0604020202020204" pitchFamily="34" charset="0"/>
                <a:sym typeface="Wingdings" panose="05000000000000000000" pitchFamily="2" charset="2"/>
              </a:rPr>
              <a:t></a:t>
            </a:r>
            <a:r>
              <a:rPr lang="de-DE" altLang="de-DE" sz="1100">
                <a:latin typeface="Arial" panose="020B0604020202020204" pitchFamily="34" charset="0"/>
              </a:rPr>
              <a:t> </a:t>
            </a:r>
            <a:r>
              <a:rPr lang="de-DE" altLang="de-DE" sz="1100" i="1">
                <a:latin typeface="Arial" panose="020B0604020202020204" pitchFamily="34" charset="0"/>
              </a:rPr>
              <a:t> hier genau 38 anrechenbare Kurse</a:t>
            </a:r>
          </a:p>
          <a:p>
            <a:pPr>
              <a:buFontTx/>
              <a:buAutoNum type="arabicPeriod"/>
            </a:pPr>
            <a:endParaRPr lang="de-DE" altLang="de-DE" sz="1100" i="1">
              <a:latin typeface="Arial" panose="020B0604020202020204" pitchFamily="34" charset="0"/>
            </a:endParaRPr>
          </a:p>
          <a:p>
            <a:pPr>
              <a:buFontTx/>
              <a:buAutoNum type="arabicPeriod"/>
            </a:pPr>
            <a:r>
              <a:rPr lang="de-DE" altLang="de-DE" sz="1100" b="1">
                <a:latin typeface="Arial" panose="020B0604020202020204" pitchFamily="34" charset="0"/>
              </a:rPr>
              <a:t> </a:t>
            </a:r>
            <a:r>
              <a:rPr lang="de-DE" altLang="de-DE" sz="1200" b="1">
                <a:latin typeface="Arial" panose="020B0604020202020204" pitchFamily="34" charset="0"/>
              </a:rPr>
              <a:t>Festlegung der 35 Pflichtkurse* (27 GKs plus 8 LKs)</a:t>
            </a:r>
          </a:p>
          <a:p>
            <a:pPr>
              <a:buFontTx/>
              <a:buAutoNum type="arabicPeriod"/>
            </a:pPr>
            <a:endParaRPr lang="de-DE" altLang="de-DE" sz="1200" b="1">
              <a:latin typeface="Arial" panose="020B0604020202020204" pitchFamily="34" charset="0"/>
            </a:endParaRPr>
          </a:p>
          <a:p>
            <a:pPr>
              <a:buFontTx/>
              <a:buAutoNum type="arabicPeriod"/>
            </a:pPr>
            <a:r>
              <a:rPr lang="de-DE" altLang="de-DE" sz="1200" b="1">
                <a:latin typeface="Arial" panose="020B0604020202020204" pitchFamily="34" charset="0"/>
              </a:rPr>
              <a:t>Feststellung, ob die zulässige Anzahl der Defizite überschritten wurde</a:t>
            </a:r>
            <a:r>
              <a:rPr lang="de-DE" altLang="de-DE" sz="1100" b="1">
                <a:latin typeface="Arial" panose="020B0604020202020204" pitchFamily="34" charset="0"/>
              </a:rPr>
              <a:t>.   </a:t>
            </a:r>
            <a:r>
              <a:rPr lang="de-DE" altLang="de-DE" sz="1100">
                <a:latin typeface="Arial" panose="020B0604020202020204" pitchFamily="34" charset="0"/>
                <a:sym typeface="Wingdings" panose="05000000000000000000" pitchFamily="2" charset="2"/>
              </a:rPr>
              <a:t></a:t>
            </a:r>
            <a:r>
              <a:rPr lang="de-DE" altLang="de-DE" sz="1100">
                <a:latin typeface="Arial" panose="020B0604020202020204" pitchFamily="34" charset="0"/>
              </a:rPr>
              <a:t>  </a:t>
            </a:r>
            <a:r>
              <a:rPr lang="de-DE" altLang="de-DE" sz="1100" i="1">
                <a:latin typeface="Arial" panose="020B0604020202020204" pitchFamily="34" charset="0"/>
              </a:rPr>
              <a:t>Ja </a:t>
            </a:r>
            <a:r>
              <a:rPr lang="de-DE" altLang="de-DE" sz="1100" i="1">
                <a:latin typeface="Arial" panose="020B0604020202020204" pitchFamily="34" charset="0"/>
                <a:sym typeface="Wingdings" panose="05000000000000000000" pitchFamily="2" charset="2"/>
              </a:rPr>
              <a:t> Erhöhung auf 38 Kursen</a:t>
            </a:r>
            <a:endParaRPr lang="de-DE" altLang="de-DE" sz="1100" b="1">
              <a:latin typeface="Arial" panose="020B0604020202020204" pitchFamily="34" charset="0"/>
            </a:endParaRPr>
          </a:p>
          <a:p>
            <a:pPr>
              <a:buFontTx/>
              <a:buAutoNum type="arabicPeriod"/>
            </a:pPr>
            <a:endParaRPr lang="de-DE" altLang="de-DE" sz="1100" b="1">
              <a:latin typeface="Arial" panose="020B0604020202020204" pitchFamily="34" charset="0"/>
            </a:endParaRPr>
          </a:p>
          <a:p>
            <a:pPr>
              <a:buFontTx/>
              <a:buAutoNum type="arabicPeriod"/>
            </a:pPr>
            <a:r>
              <a:rPr lang="de-DE" altLang="de-DE" sz="1200" b="1">
                <a:latin typeface="Arial" panose="020B0604020202020204" pitchFamily="34" charset="0"/>
              </a:rPr>
              <a:t>Berechnung des Punktedurchschnitts auf der Grundlage   </a:t>
            </a:r>
            <a:br>
              <a:rPr lang="de-DE" altLang="de-DE" sz="1200" b="1">
                <a:latin typeface="Arial" panose="020B0604020202020204" pitchFamily="34" charset="0"/>
              </a:rPr>
            </a:br>
            <a:r>
              <a:rPr lang="de-DE" altLang="de-DE" sz="1200" b="1">
                <a:latin typeface="Arial" panose="020B0604020202020204" pitchFamily="34" charset="0"/>
              </a:rPr>
              <a:t>von Punkt 2 (Leistungskurse zählen doppelt!):</a:t>
            </a:r>
            <a:endParaRPr lang="de-DE" altLang="de-DE" sz="1200">
              <a:latin typeface="Arial" panose="020B0604020202020204" pitchFamily="34" charset="0"/>
            </a:endParaRPr>
          </a:p>
          <a:p>
            <a:r>
              <a:rPr lang="de-DE" altLang="de-DE" sz="1100">
                <a:latin typeface="Arial" panose="020B0604020202020204" pitchFamily="34" charset="0"/>
              </a:rPr>
              <a:t>	a) Leistungskursbereich: 	42 Pkte x 2 = 	  84 Pkte.</a:t>
            </a:r>
          </a:p>
          <a:p>
            <a:r>
              <a:rPr lang="de-DE" altLang="de-DE" sz="1100">
                <a:latin typeface="Arial" panose="020B0604020202020204" pitchFamily="34" charset="0"/>
              </a:rPr>
              <a:t>	b) Grundkursbereich:			</a:t>
            </a:r>
            <a:r>
              <a:rPr lang="de-DE" altLang="de-DE" sz="1100" u="sng">
                <a:latin typeface="Arial" panose="020B0604020202020204" pitchFamily="34" charset="0"/>
              </a:rPr>
              <a:t>195 PKte</a:t>
            </a:r>
            <a:r>
              <a:rPr lang="de-DE" altLang="de-DE" sz="1100">
                <a:latin typeface="Arial" panose="020B0604020202020204" pitchFamily="34" charset="0"/>
              </a:rPr>
              <a:t>.</a:t>
            </a:r>
          </a:p>
          <a:p>
            <a:r>
              <a:rPr lang="de-DE" altLang="de-DE" sz="1100">
                <a:latin typeface="Arial" panose="020B0604020202020204" pitchFamily="34" charset="0"/>
              </a:rPr>
              <a:t>	c) Summe			</a:t>
            </a:r>
            <a:r>
              <a:rPr lang="de-DE" altLang="de-DE" sz="1100" b="1">
                <a:latin typeface="Arial" panose="020B0604020202020204" pitchFamily="34" charset="0"/>
              </a:rPr>
              <a:t>279 Pkte</a:t>
            </a:r>
            <a:r>
              <a:rPr lang="de-DE" altLang="de-DE" sz="1100">
                <a:latin typeface="Arial" panose="020B0604020202020204" pitchFamily="34" charset="0"/>
              </a:rPr>
              <a:t>.</a:t>
            </a:r>
            <a:endParaRPr lang="de-DE" altLang="de-DE" sz="1100" b="1">
              <a:latin typeface="Arial" panose="020B0604020202020204" pitchFamily="34" charset="0"/>
            </a:endParaRPr>
          </a:p>
          <a:p>
            <a:r>
              <a:rPr lang="de-DE" altLang="de-DE" sz="1100" b="1">
                <a:latin typeface="Arial" panose="020B0604020202020204" pitchFamily="34" charset="0"/>
              </a:rPr>
              <a:t>	d) Durchschnitt: 279 : 46 (Lks zählen doppelt!) = 6,045 Pkte.</a:t>
            </a:r>
          </a:p>
          <a:p>
            <a:r>
              <a:rPr lang="de-DE" altLang="de-DE" sz="1100" b="1">
                <a:latin typeface="Arial" panose="020B0604020202020204" pitchFamily="34" charset="0"/>
              </a:rPr>
              <a:t>	</a:t>
            </a:r>
          </a:p>
          <a:p>
            <a:r>
              <a:rPr lang="de-DE" altLang="de-DE" sz="1100" b="1">
                <a:latin typeface="Arial" panose="020B0604020202020204" pitchFamily="34" charset="0"/>
              </a:rPr>
              <a:t>5. 	</a:t>
            </a:r>
            <a:r>
              <a:rPr lang="de-DE" altLang="de-DE" sz="1200" b="1">
                <a:latin typeface="Arial" panose="020B0604020202020204" pitchFamily="34" charset="0"/>
              </a:rPr>
              <a:t>Verbesserung des Durchschnitts</a:t>
            </a:r>
            <a:r>
              <a:rPr lang="de-DE" altLang="de-DE" sz="1100" b="1">
                <a:latin typeface="Arial" panose="020B0604020202020204" pitchFamily="34" charset="0"/>
              </a:rPr>
              <a:t>: </a:t>
            </a:r>
            <a:r>
              <a:rPr lang="de-DE" altLang="de-DE" sz="1100">
                <a:latin typeface="Arial" panose="020B0604020202020204" pitchFamily="34" charset="0"/>
              </a:rPr>
              <a:t>Prüfung, ob weitere  </a:t>
            </a:r>
            <a:br>
              <a:rPr lang="de-DE" altLang="de-DE" sz="1100">
                <a:latin typeface="Arial" panose="020B0604020202020204" pitchFamily="34" charset="0"/>
              </a:rPr>
            </a:br>
            <a:r>
              <a:rPr lang="de-DE" altLang="de-DE" sz="1100">
                <a:latin typeface="Arial" panose="020B0604020202020204" pitchFamily="34" charset="0"/>
              </a:rPr>
              <a:t>Wahlkurse über dem errechneten Durchschnitt liegen: </a:t>
            </a:r>
            <a:r>
              <a:rPr lang="de-DE" altLang="de-DE" sz="1100">
                <a:latin typeface="Arial" panose="020B0604020202020204" pitchFamily="34" charset="0"/>
                <a:sym typeface="Wingdings" panose="05000000000000000000" pitchFamily="2" charset="2"/>
              </a:rPr>
              <a:t></a:t>
            </a:r>
            <a:r>
              <a:rPr lang="de-DE" altLang="de-DE" sz="1100">
                <a:latin typeface="Arial" panose="020B0604020202020204" pitchFamily="34" charset="0"/>
              </a:rPr>
              <a:t> Nein</a:t>
            </a:r>
          </a:p>
          <a:p>
            <a:endParaRPr lang="de-DE" altLang="de-DE" sz="1100" b="1">
              <a:latin typeface="Arial" panose="020B0604020202020204" pitchFamily="34" charset="0"/>
            </a:endParaRPr>
          </a:p>
          <a:p>
            <a:r>
              <a:rPr lang="de-DE" altLang="de-DE" sz="1100" b="1">
                <a:latin typeface="Arial" panose="020B0604020202020204" pitchFamily="34" charset="0"/>
              </a:rPr>
              <a:t>6. 	Berechnung des Endergebnisses aus Block I</a:t>
            </a:r>
            <a:r>
              <a:rPr lang="de-DE" altLang="de-DE" sz="1100">
                <a:latin typeface="Arial" panose="020B0604020202020204" pitchFamily="34" charset="0"/>
              </a:rPr>
              <a:t>	</a:t>
            </a:r>
          </a:p>
          <a:p>
            <a:r>
              <a:rPr lang="de-DE" altLang="de-DE" sz="1100">
                <a:latin typeface="Arial" panose="020B0604020202020204" pitchFamily="34" charset="0"/>
              </a:rPr>
              <a:t>	a) Addieren der Kurse aus 5 zum Ergebnis aus 4c: </a:t>
            </a:r>
          </a:p>
          <a:p>
            <a:r>
              <a:rPr lang="de-DE" altLang="de-DE" sz="1100">
                <a:latin typeface="Arial" panose="020B0604020202020204" pitchFamily="34" charset="0"/>
              </a:rPr>
              <a:t>	                     </a:t>
            </a:r>
            <a:r>
              <a:rPr lang="de-DE" altLang="de-DE" sz="1100" i="1">
                <a:latin typeface="Arial" panose="020B0604020202020204" pitchFamily="34" charset="0"/>
              </a:rPr>
              <a:t>entfällt hier</a:t>
            </a:r>
          </a:p>
          <a:p>
            <a:r>
              <a:rPr lang="de-DE" altLang="de-DE" sz="1100">
                <a:latin typeface="Arial" panose="020B0604020202020204" pitchFamily="34" charset="0"/>
              </a:rPr>
              <a:t>	b) Anwendung der Formel </a:t>
            </a:r>
            <a:r>
              <a:rPr lang="de-DE" altLang="de-DE" sz="1100" b="1">
                <a:latin typeface="Arial" panose="020B0604020202020204" pitchFamily="34" charset="0"/>
              </a:rPr>
              <a:t>E I = (P : S) x 40</a:t>
            </a:r>
          </a:p>
          <a:p>
            <a:endParaRPr lang="de-DE" altLang="de-DE" sz="1100" b="1">
              <a:latin typeface="Arial" panose="020B0604020202020204" pitchFamily="34" charset="0"/>
            </a:endParaRPr>
          </a:p>
          <a:p>
            <a:r>
              <a:rPr lang="de-DE" altLang="de-DE" b="1">
                <a:latin typeface="Arial" panose="020B0604020202020204" pitchFamily="34" charset="0"/>
              </a:rPr>
              <a:t>	</a:t>
            </a:r>
            <a:r>
              <a:rPr lang="de-DE" altLang="de-DE" sz="1600" b="1">
                <a:latin typeface="Arial" panose="020B0604020202020204" pitchFamily="34" charset="0"/>
              </a:rPr>
              <a:t>(279 : 46) x 40 =  242,6 </a:t>
            </a:r>
            <a:r>
              <a:rPr lang="de-DE" altLang="de-DE">
                <a:latin typeface="Arial" panose="020B0604020202020204" pitchFamily="34" charset="0"/>
                <a:sym typeface="Wingdings" panose="05000000000000000000" pitchFamily="2" charset="2"/>
              </a:rPr>
              <a:t> </a:t>
            </a:r>
            <a:r>
              <a:rPr lang="de-DE" altLang="de-DE" sz="1600" b="1">
                <a:latin typeface="Arial" panose="020B0604020202020204" pitchFamily="34" charset="0"/>
                <a:sym typeface="Wingdings" panose="05000000000000000000" pitchFamily="2" charset="2"/>
              </a:rPr>
              <a:t>243</a:t>
            </a:r>
            <a:r>
              <a:rPr lang="de-DE" altLang="de-DE" sz="1600" b="1">
                <a:latin typeface="Arial" panose="020B0604020202020204" pitchFamily="34" charset="0"/>
              </a:rPr>
              <a:t> Punkte</a:t>
            </a:r>
          </a:p>
          <a:p>
            <a:endParaRPr lang="de-DE" altLang="de-DE" sz="800"/>
          </a:p>
        </p:txBody>
      </p:sp>
      <p:graphicFrame>
        <p:nvGraphicFramePr>
          <p:cNvPr id="6" name="Inhaltsplatzhalter 4">
            <a:extLst>
              <a:ext uri="{FF2B5EF4-FFF2-40B4-BE49-F238E27FC236}">
                <a16:creationId xmlns:a16="http://schemas.microsoft.com/office/drawing/2014/main" id="{B8D532E9-3C36-4DF6-AD6D-6A22E999113D}"/>
              </a:ext>
            </a:extLst>
          </p:cNvPr>
          <p:cNvGraphicFramePr>
            <a:graphicFrameLocks/>
          </p:cNvGraphicFramePr>
          <p:nvPr/>
        </p:nvGraphicFramePr>
        <p:xfrm>
          <a:off x="4643438" y="692150"/>
          <a:ext cx="4286247" cy="570085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3578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3578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4293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2862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3578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3578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35781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535781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578995">
                <a:tc gridSpan="2">
                  <a:txBody>
                    <a:bodyPr/>
                    <a:lstStyle/>
                    <a:p>
                      <a:r>
                        <a:rPr lang="de-DE" sz="1400" dirty="0"/>
                        <a:t>EF</a:t>
                      </a:r>
                    </a:p>
                  </a:txBody>
                  <a:tcPr marL="91439" marR="91439" marT="45710" marB="45710"/>
                </a:tc>
                <a:tc hMerge="1"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400" dirty="0"/>
                        <a:t>Abi-fach</a:t>
                      </a:r>
                    </a:p>
                  </a:txBody>
                  <a:tcPr marL="91439" marR="91439" marT="45710" marB="45710"/>
                </a:tc>
                <a:tc>
                  <a:txBody>
                    <a:bodyPr/>
                    <a:lstStyle/>
                    <a:p>
                      <a:r>
                        <a:rPr lang="de-DE" sz="1400" dirty="0"/>
                        <a:t>Q 1.1</a:t>
                      </a:r>
                    </a:p>
                  </a:txBody>
                  <a:tcPr marL="91439" marR="91439" marT="45710" marB="45710"/>
                </a:tc>
                <a:tc>
                  <a:txBody>
                    <a:bodyPr/>
                    <a:lstStyle/>
                    <a:p>
                      <a:r>
                        <a:rPr lang="de-DE" sz="1400" dirty="0"/>
                        <a:t>Q 1.2</a:t>
                      </a:r>
                    </a:p>
                  </a:txBody>
                  <a:tcPr marL="91439" marR="91439" marT="45710" marB="45710"/>
                </a:tc>
                <a:tc>
                  <a:txBody>
                    <a:bodyPr/>
                    <a:lstStyle/>
                    <a:p>
                      <a:r>
                        <a:rPr lang="de-DE" sz="1400" dirty="0"/>
                        <a:t>Q 2.1</a:t>
                      </a:r>
                    </a:p>
                  </a:txBody>
                  <a:tcPr marL="91439" marR="91439" marT="45710" marB="45710"/>
                </a:tc>
                <a:tc>
                  <a:txBody>
                    <a:bodyPr/>
                    <a:lstStyle/>
                    <a:p>
                      <a:r>
                        <a:rPr lang="de-DE" sz="1400" dirty="0"/>
                        <a:t>Q 2.2</a:t>
                      </a:r>
                    </a:p>
                  </a:txBody>
                  <a:tcPr marL="91439" marR="91439" marT="45710" marB="45710"/>
                </a:tc>
                <a:tc>
                  <a:txBody>
                    <a:bodyPr/>
                    <a:lstStyle/>
                    <a:p>
                      <a:r>
                        <a:rPr lang="de-DE" sz="800" dirty="0"/>
                        <a:t>anrechenbare Kurse</a:t>
                      </a:r>
                    </a:p>
                  </a:txBody>
                  <a:tcPr marL="91439" marR="91439" marT="45710" marB="4571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58245">
                <a:tc>
                  <a:txBody>
                    <a:bodyPr/>
                    <a:lstStyle/>
                    <a:p>
                      <a:r>
                        <a:rPr lang="de-DE" sz="1400" dirty="0"/>
                        <a:t>1</a:t>
                      </a:r>
                    </a:p>
                  </a:txBody>
                  <a:tcPr marL="91439" marR="91439" marT="45710" marB="4571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 dirty="0"/>
                        <a:t>D</a:t>
                      </a:r>
                    </a:p>
                  </a:txBody>
                  <a:tcPr marL="91439" marR="91439" marT="45710" marB="4571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 dirty="0"/>
                        <a:t>LK</a:t>
                      </a:r>
                    </a:p>
                  </a:txBody>
                  <a:tcPr marL="91439" marR="91439" marT="45710" marB="4571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 dirty="0"/>
                        <a:t>5*</a:t>
                      </a:r>
                    </a:p>
                  </a:txBody>
                  <a:tcPr marL="91439" marR="91439" marT="45710" marB="4571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 dirty="0"/>
                        <a:t>7*</a:t>
                      </a:r>
                    </a:p>
                  </a:txBody>
                  <a:tcPr marL="91439" marR="91439" marT="45710" marB="4571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 dirty="0"/>
                        <a:t>6*</a:t>
                      </a:r>
                    </a:p>
                  </a:txBody>
                  <a:tcPr marL="91439" marR="91439" marT="45710" marB="4571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 dirty="0"/>
                        <a:t>7*</a:t>
                      </a:r>
                    </a:p>
                  </a:txBody>
                  <a:tcPr marL="91439" marR="91439" marT="45710" marB="4571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 dirty="0"/>
                        <a:t>4</a:t>
                      </a:r>
                    </a:p>
                  </a:txBody>
                  <a:tcPr marL="91439" marR="91439" marT="45710" marB="4571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58245">
                <a:tc>
                  <a:txBody>
                    <a:bodyPr/>
                    <a:lstStyle/>
                    <a:p>
                      <a:r>
                        <a:rPr lang="de-DE" sz="1400" dirty="0"/>
                        <a:t>2</a:t>
                      </a:r>
                    </a:p>
                  </a:txBody>
                  <a:tcPr marL="91439" marR="91439" marT="45710" marB="4571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 dirty="0"/>
                        <a:t>E</a:t>
                      </a:r>
                    </a:p>
                  </a:txBody>
                  <a:tcPr marL="91439" marR="91439" marT="45710" marB="4571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400" dirty="0"/>
                    </a:p>
                  </a:txBody>
                  <a:tcPr marL="91439" marR="91439" marT="45710" marB="4571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 dirty="0"/>
                        <a:t>7*</a:t>
                      </a:r>
                    </a:p>
                  </a:txBody>
                  <a:tcPr marL="91439" marR="91439" marT="45710" marB="4571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 dirty="0"/>
                        <a:t>7*</a:t>
                      </a:r>
                    </a:p>
                  </a:txBody>
                  <a:tcPr marL="91439" marR="91439" marT="45710" marB="4571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 dirty="0">
                          <a:solidFill>
                            <a:srgbClr val="FF0000"/>
                          </a:solidFill>
                        </a:rPr>
                        <a:t>4*</a:t>
                      </a:r>
                    </a:p>
                  </a:txBody>
                  <a:tcPr marL="91439" marR="91439" marT="45710" marB="4571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 dirty="0"/>
                        <a:t>5*</a:t>
                      </a:r>
                    </a:p>
                  </a:txBody>
                  <a:tcPr marL="91439" marR="91439" marT="45710" marB="4571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 dirty="0"/>
                        <a:t>4</a:t>
                      </a:r>
                    </a:p>
                  </a:txBody>
                  <a:tcPr marL="91439" marR="91439" marT="45710" marB="4571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58245">
                <a:tc>
                  <a:txBody>
                    <a:bodyPr/>
                    <a:lstStyle/>
                    <a:p>
                      <a:r>
                        <a:rPr lang="de-DE" sz="1400" dirty="0"/>
                        <a:t>3</a:t>
                      </a:r>
                    </a:p>
                  </a:txBody>
                  <a:tcPr marL="91439" marR="91439" marT="45710" marB="4571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 dirty="0" err="1"/>
                        <a:t>S</a:t>
                      </a:r>
                      <a:r>
                        <a:rPr lang="de-DE" sz="1400" baseline="-25000" dirty="0" err="1"/>
                        <a:t>neu</a:t>
                      </a:r>
                      <a:endParaRPr lang="de-DE" sz="1400" dirty="0"/>
                    </a:p>
                  </a:txBody>
                  <a:tcPr marL="91439" marR="91439" marT="45710" marB="4571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400" dirty="0"/>
                    </a:p>
                  </a:txBody>
                  <a:tcPr marL="91439" marR="91439" marT="45710" marB="4571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 dirty="0"/>
                        <a:t>6*</a:t>
                      </a:r>
                    </a:p>
                  </a:txBody>
                  <a:tcPr marL="91439" marR="91439" marT="45710" marB="4571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 dirty="0"/>
                        <a:t>6*</a:t>
                      </a:r>
                    </a:p>
                  </a:txBody>
                  <a:tcPr marL="91439" marR="91439" marT="45710" marB="4571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 dirty="0">
                          <a:solidFill>
                            <a:srgbClr val="FF0000"/>
                          </a:solidFill>
                        </a:rPr>
                        <a:t>4*</a:t>
                      </a:r>
                    </a:p>
                  </a:txBody>
                  <a:tcPr marL="91439" marR="91439" marT="45710" marB="4571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 dirty="0">
                          <a:solidFill>
                            <a:srgbClr val="FF0000"/>
                          </a:solidFill>
                        </a:rPr>
                        <a:t>4*</a:t>
                      </a:r>
                    </a:p>
                  </a:txBody>
                  <a:tcPr marL="91439" marR="91439" marT="45710" marB="4571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 dirty="0"/>
                        <a:t>4</a:t>
                      </a:r>
                    </a:p>
                  </a:txBody>
                  <a:tcPr marL="91439" marR="91439" marT="45710" marB="4571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58245">
                <a:tc>
                  <a:txBody>
                    <a:bodyPr/>
                    <a:lstStyle/>
                    <a:p>
                      <a:r>
                        <a:rPr lang="de-DE" sz="1400" dirty="0"/>
                        <a:t>4</a:t>
                      </a:r>
                    </a:p>
                  </a:txBody>
                  <a:tcPr marL="91439" marR="91439" marT="45710" marB="4571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 dirty="0"/>
                        <a:t>MU</a:t>
                      </a:r>
                    </a:p>
                  </a:txBody>
                  <a:tcPr marL="91439" marR="91439" marT="45710" marB="4571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400" dirty="0"/>
                    </a:p>
                  </a:txBody>
                  <a:tcPr marL="91439" marR="91439" marT="45710" marB="4571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 dirty="0"/>
                        <a:t>8*</a:t>
                      </a:r>
                    </a:p>
                  </a:txBody>
                  <a:tcPr marL="91439" marR="91439" marT="45710" marB="4571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 dirty="0"/>
                        <a:t>7*</a:t>
                      </a:r>
                    </a:p>
                  </a:txBody>
                  <a:tcPr marL="91439" marR="91439" marT="45710" marB="4571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400" dirty="0"/>
                    </a:p>
                  </a:txBody>
                  <a:tcPr marL="91439" marR="91439" marT="45710" marB="4571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400" dirty="0"/>
                    </a:p>
                  </a:txBody>
                  <a:tcPr marL="91439" marR="91439" marT="45710" marB="4571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 dirty="0"/>
                        <a:t>2</a:t>
                      </a:r>
                    </a:p>
                  </a:txBody>
                  <a:tcPr marL="91439" marR="91439" marT="45710" marB="4571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58245">
                <a:tc>
                  <a:txBody>
                    <a:bodyPr/>
                    <a:lstStyle/>
                    <a:p>
                      <a:r>
                        <a:rPr lang="de-DE" sz="1400" dirty="0"/>
                        <a:t>5</a:t>
                      </a:r>
                    </a:p>
                  </a:txBody>
                  <a:tcPr marL="91439" marR="91439" marT="45710" marB="4571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 dirty="0"/>
                        <a:t>GE</a:t>
                      </a:r>
                    </a:p>
                  </a:txBody>
                  <a:tcPr marL="91439" marR="91439" marT="45710" marB="4571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400" dirty="0"/>
                    </a:p>
                  </a:txBody>
                  <a:tcPr marL="91439" marR="91439" marT="45710" marB="4571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400" dirty="0"/>
                    </a:p>
                  </a:txBody>
                  <a:tcPr marL="91439" marR="91439" marT="45710" marB="4571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400" dirty="0"/>
                    </a:p>
                  </a:txBody>
                  <a:tcPr marL="91439" marR="91439" marT="45710" marB="4571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 dirty="0"/>
                        <a:t>6*</a:t>
                      </a:r>
                    </a:p>
                  </a:txBody>
                  <a:tcPr marL="91439" marR="91439" marT="45710" marB="4571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 dirty="0"/>
                        <a:t>6*</a:t>
                      </a:r>
                    </a:p>
                  </a:txBody>
                  <a:tcPr marL="91439" marR="91439" marT="45710" marB="4571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 dirty="0"/>
                        <a:t>2</a:t>
                      </a:r>
                    </a:p>
                  </a:txBody>
                  <a:tcPr marL="91439" marR="91439" marT="45710" marB="4571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58245">
                <a:tc>
                  <a:txBody>
                    <a:bodyPr/>
                    <a:lstStyle/>
                    <a:p>
                      <a:r>
                        <a:rPr lang="de-DE" sz="1400" dirty="0"/>
                        <a:t>6</a:t>
                      </a:r>
                    </a:p>
                  </a:txBody>
                  <a:tcPr marL="91439" marR="91439" marT="45710" marB="4571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 dirty="0"/>
                        <a:t>SW</a:t>
                      </a:r>
                    </a:p>
                  </a:txBody>
                  <a:tcPr marL="91439" marR="91439" marT="45710" marB="4571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400" dirty="0"/>
                    </a:p>
                  </a:txBody>
                  <a:tcPr marL="91439" marR="91439" marT="45710" marB="4571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400"/>
                    </a:p>
                  </a:txBody>
                  <a:tcPr marL="91439" marR="91439" marT="45710" marB="4571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400" dirty="0"/>
                    </a:p>
                  </a:txBody>
                  <a:tcPr marL="91439" marR="91439" marT="45710" marB="4571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 dirty="0"/>
                        <a:t>5*</a:t>
                      </a:r>
                    </a:p>
                  </a:txBody>
                  <a:tcPr marL="91439" marR="91439" marT="45710" marB="4571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 dirty="0"/>
                        <a:t>5*</a:t>
                      </a:r>
                    </a:p>
                  </a:txBody>
                  <a:tcPr marL="91439" marR="91439" marT="45710" marB="4571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 dirty="0"/>
                        <a:t>2</a:t>
                      </a:r>
                    </a:p>
                  </a:txBody>
                  <a:tcPr marL="91439" marR="91439" marT="45710" marB="4571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58245">
                <a:tc>
                  <a:txBody>
                    <a:bodyPr/>
                    <a:lstStyle/>
                    <a:p>
                      <a:r>
                        <a:rPr lang="de-DE" sz="1400" dirty="0"/>
                        <a:t>7</a:t>
                      </a:r>
                    </a:p>
                  </a:txBody>
                  <a:tcPr marL="91439" marR="91439" marT="45710" marB="4571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 dirty="0"/>
                        <a:t>PA</a:t>
                      </a:r>
                    </a:p>
                  </a:txBody>
                  <a:tcPr marL="91439" marR="91439" marT="45710" marB="4571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 dirty="0"/>
                        <a:t>3.</a:t>
                      </a:r>
                    </a:p>
                  </a:txBody>
                  <a:tcPr marL="91439" marR="91439" marT="45710" marB="4571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 dirty="0"/>
                        <a:t>7*</a:t>
                      </a:r>
                    </a:p>
                  </a:txBody>
                  <a:tcPr marL="91439" marR="91439" marT="45710" marB="4571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 dirty="0"/>
                        <a:t>7*</a:t>
                      </a:r>
                    </a:p>
                  </a:txBody>
                  <a:tcPr marL="91439" marR="91439" marT="45710" marB="4571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 dirty="0"/>
                        <a:t>8*</a:t>
                      </a:r>
                    </a:p>
                  </a:txBody>
                  <a:tcPr marL="91439" marR="91439" marT="45710" marB="4571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 dirty="0"/>
                        <a:t>8*</a:t>
                      </a:r>
                    </a:p>
                  </a:txBody>
                  <a:tcPr marL="91439" marR="91439" marT="45710" marB="4571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 dirty="0"/>
                        <a:t>4</a:t>
                      </a:r>
                    </a:p>
                  </a:txBody>
                  <a:tcPr marL="91439" marR="91439" marT="45710" marB="4571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58245">
                <a:tc>
                  <a:txBody>
                    <a:bodyPr/>
                    <a:lstStyle/>
                    <a:p>
                      <a:r>
                        <a:rPr lang="de-DE" sz="1400" dirty="0"/>
                        <a:t>8</a:t>
                      </a:r>
                    </a:p>
                  </a:txBody>
                  <a:tcPr marL="91439" marR="91439" marT="45710" marB="4571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 dirty="0"/>
                        <a:t>M</a:t>
                      </a:r>
                    </a:p>
                  </a:txBody>
                  <a:tcPr marL="91439" marR="91439" marT="45710" marB="4571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 dirty="0"/>
                        <a:t>LK</a:t>
                      </a:r>
                    </a:p>
                  </a:txBody>
                  <a:tcPr marL="91439" marR="91439" marT="45710" marB="4571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 dirty="0">
                          <a:solidFill>
                            <a:srgbClr val="FF0000"/>
                          </a:solidFill>
                        </a:rPr>
                        <a:t>4*</a:t>
                      </a:r>
                    </a:p>
                  </a:txBody>
                  <a:tcPr marL="91439" marR="91439" marT="45710" marB="4571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 dirty="0"/>
                        <a:t>5*</a:t>
                      </a:r>
                    </a:p>
                  </a:txBody>
                  <a:tcPr marL="91439" marR="91439" marT="45710" marB="4571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 dirty="0">
                          <a:solidFill>
                            <a:srgbClr val="FF0000"/>
                          </a:solidFill>
                        </a:rPr>
                        <a:t>4*</a:t>
                      </a:r>
                    </a:p>
                  </a:txBody>
                  <a:tcPr marL="91439" marR="91439" marT="45710" marB="4571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 dirty="0">
                          <a:solidFill>
                            <a:srgbClr val="FF0000"/>
                          </a:solidFill>
                        </a:rPr>
                        <a:t>4*</a:t>
                      </a:r>
                    </a:p>
                  </a:txBody>
                  <a:tcPr marL="91439" marR="91439" marT="45710" marB="4571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 dirty="0"/>
                        <a:t>4</a:t>
                      </a:r>
                    </a:p>
                  </a:txBody>
                  <a:tcPr marL="91439" marR="91439" marT="45710" marB="4571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58245">
                <a:tc>
                  <a:txBody>
                    <a:bodyPr/>
                    <a:lstStyle/>
                    <a:p>
                      <a:r>
                        <a:rPr lang="de-DE" sz="1400" dirty="0"/>
                        <a:t>9</a:t>
                      </a:r>
                    </a:p>
                  </a:txBody>
                  <a:tcPr marL="91439" marR="91439" marT="45710" marB="4571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 dirty="0"/>
                        <a:t>BI</a:t>
                      </a:r>
                    </a:p>
                  </a:txBody>
                  <a:tcPr marL="91439" marR="91439" marT="45710" marB="4571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400" dirty="0"/>
                    </a:p>
                  </a:txBody>
                  <a:tcPr marL="91439" marR="91439" marT="45710" marB="4571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 dirty="0"/>
                        <a:t>7*</a:t>
                      </a:r>
                    </a:p>
                  </a:txBody>
                  <a:tcPr marL="91439" marR="91439" marT="45710" marB="4571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 dirty="0"/>
                        <a:t>7*</a:t>
                      </a:r>
                    </a:p>
                  </a:txBody>
                  <a:tcPr marL="91439" marR="91439" marT="45710" marB="4571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 dirty="0">
                          <a:solidFill>
                            <a:srgbClr val="FF0000"/>
                          </a:solidFill>
                        </a:rPr>
                        <a:t>4*</a:t>
                      </a:r>
                    </a:p>
                  </a:txBody>
                  <a:tcPr marL="91439" marR="91439" marT="45710" marB="4571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 dirty="0">
                          <a:solidFill>
                            <a:srgbClr val="FF0000"/>
                          </a:solidFill>
                        </a:rPr>
                        <a:t>4*</a:t>
                      </a:r>
                    </a:p>
                  </a:txBody>
                  <a:tcPr marL="91439" marR="91439" marT="45710" marB="4571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 dirty="0"/>
                        <a:t>4</a:t>
                      </a:r>
                    </a:p>
                  </a:txBody>
                  <a:tcPr marL="91439" marR="91439" marT="45710" marB="4571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58245">
                <a:tc>
                  <a:txBody>
                    <a:bodyPr/>
                    <a:lstStyle/>
                    <a:p>
                      <a:r>
                        <a:rPr lang="de-DE" sz="1400" dirty="0"/>
                        <a:t>10</a:t>
                      </a:r>
                    </a:p>
                  </a:txBody>
                  <a:tcPr marL="91439" marR="91439" marT="45710" marB="4571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 dirty="0"/>
                        <a:t>PL</a:t>
                      </a:r>
                    </a:p>
                  </a:txBody>
                  <a:tcPr marL="91439" marR="91439" marT="45710" marB="4571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 dirty="0"/>
                        <a:t>4.</a:t>
                      </a:r>
                    </a:p>
                  </a:txBody>
                  <a:tcPr marL="91439" marR="91439" marT="45710" marB="4571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 dirty="0"/>
                        <a:t>7*</a:t>
                      </a:r>
                    </a:p>
                  </a:txBody>
                  <a:tcPr marL="91439" marR="91439" marT="45710" marB="4571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 dirty="0"/>
                        <a:t>7*</a:t>
                      </a:r>
                    </a:p>
                  </a:txBody>
                  <a:tcPr marL="91439" marR="91439" marT="45710" marB="4571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 dirty="0"/>
                        <a:t>6*</a:t>
                      </a:r>
                    </a:p>
                  </a:txBody>
                  <a:tcPr marL="91439" marR="91439" marT="45710" marB="4571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 dirty="0"/>
                        <a:t>7*</a:t>
                      </a:r>
                    </a:p>
                  </a:txBody>
                  <a:tcPr marL="91439" marR="91439" marT="45710" marB="4571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 dirty="0"/>
                        <a:t>4</a:t>
                      </a:r>
                    </a:p>
                  </a:txBody>
                  <a:tcPr marL="91439" marR="91439" marT="45710" marB="4571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58245">
                <a:tc>
                  <a:txBody>
                    <a:bodyPr/>
                    <a:lstStyle/>
                    <a:p>
                      <a:r>
                        <a:rPr lang="de-DE" sz="1400" dirty="0"/>
                        <a:t>11</a:t>
                      </a:r>
                    </a:p>
                  </a:txBody>
                  <a:tcPr marL="91439" marR="91439" marT="45710" marB="4571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 dirty="0"/>
                        <a:t>SP</a:t>
                      </a:r>
                    </a:p>
                  </a:txBody>
                  <a:tcPr marL="91439" marR="91439" marT="45710" marB="4571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400" dirty="0"/>
                    </a:p>
                  </a:txBody>
                  <a:tcPr marL="91439" marR="91439" marT="45710" marB="4571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 dirty="0"/>
                        <a:t>9*</a:t>
                      </a:r>
                    </a:p>
                  </a:txBody>
                  <a:tcPr marL="91439" marR="91439" marT="45710" marB="4571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 dirty="0"/>
                        <a:t>9*</a:t>
                      </a:r>
                    </a:p>
                  </a:txBody>
                  <a:tcPr marL="91439" marR="91439" marT="45710" marB="4571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 dirty="0"/>
                        <a:t>9*</a:t>
                      </a:r>
                    </a:p>
                  </a:txBody>
                  <a:tcPr marL="91439" marR="91439" marT="45710" marB="4571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 dirty="0"/>
                        <a:t>9*</a:t>
                      </a:r>
                    </a:p>
                  </a:txBody>
                  <a:tcPr marL="91439" marR="91439" marT="45710" marB="4571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 dirty="0"/>
                        <a:t>4</a:t>
                      </a:r>
                    </a:p>
                  </a:txBody>
                  <a:tcPr marL="91439" marR="91439" marT="45710" marB="4571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518048">
                <a:tc>
                  <a:txBody>
                    <a:bodyPr/>
                    <a:lstStyle/>
                    <a:p>
                      <a:endParaRPr lang="de-DE" sz="1400" dirty="0"/>
                    </a:p>
                  </a:txBody>
                  <a:tcPr marL="91439" marR="91439" marT="45710" marB="45710"/>
                </a:tc>
                <a:tc>
                  <a:txBody>
                    <a:bodyPr/>
                    <a:lstStyle/>
                    <a:p>
                      <a:endParaRPr lang="de-DE" sz="1400" dirty="0"/>
                    </a:p>
                  </a:txBody>
                  <a:tcPr marL="91439" marR="91439" marT="45710" marB="45710"/>
                </a:tc>
                <a:tc>
                  <a:txBody>
                    <a:bodyPr/>
                    <a:lstStyle/>
                    <a:p>
                      <a:endParaRPr lang="de-DE" sz="1400"/>
                    </a:p>
                  </a:txBody>
                  <a:tcPr marL="91439" marR="91439" marT="45710" marB="45710"/>
                </a:tc>
                <a:tc>
                  <a:txBody>
                    <a:bodyPr/>
                    <a:lstStyle/>
                    <a:p>
                      <a:r>
                        <a:rPr lang="de-DE" sz="1400" dirty="0"/>
                        <a:t>VK E</a:t>
                      </a:r>
                    </a:p>
                  </a:txBody>
                  <a:tcPr marL="91439" marR="91439" marT="45710" marB="45710"/>
                </a:tc>
                <a:tc>
                  <a:txBody>
                    <a:bodyPr/>
                    <a:lstStyle/>
                    <a:p>
                      <a:r>
                        <a:rPr lang="de-DE" sz="1400" dirty="0"/>
                        <a:t>VK E</a:t>
                      </a:r>
                    </a:p>
                  </a:txBody>
                  <a:tcPr marL="91439" marR="91439" marT="45710" marB="45710"/>
                </a:tc>
                <a:tc>
                  <a:txBody>
                    <a:bodyPr/>
                    <a:lstStyle/>
                    <a:p>
                      <a:endParaRPr lang="de-DE" sz="1400" dirty="0"/>
                    </a:p>
                  </a:txBody>
                  <a:tcPr marL="91439" marR="91439" marT="45710" marB="45710"/>
                </a:tc>
                <a:tc>
                  <a:txBody>
                    <a:bodyPr/>
                    <a:lstStyle/>
                    <a:p>
                      <a:endParaRPr lang="de-DE" sz="1400" dirty="0"/>
                    </a:p>
                  </a:txBody>
                  <a:tcPr marL="91439" marR="91439" marT="45710" marB="45710"/>
                </a:tc>
                <a:tc>
                  <a:txBody>
                    <a:bodyPr/>
                    <a:lstStyle/>
                    <a:p>
                      <a:endParaRPr lang="de-DE" sz="1400" dirty="0"/>
                    </a:p>
                  </a:txBody>
                  <a:tcPr marL="91439" marR="91439" marT="45710" marB="45710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04734">
                <a:tc gridSpan="3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000" dirty="0"/>
                        <a:t>anrechenbare Kurse</a:t>
                      </a:r>
                    </a:p>
                  </a:txBody>
                  <a:tcPr marL="91439" marR="91439" marT="45710" marB="45710"/>
                </a:tc>
                <a:tc hMerge="1"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400" dirty="0"/>
                        <a:t>9</a:t>
                      </a:r>
                    </a:p>
                  </a:txBody>
                  <a:tcPr marL="91439" marR="91439" marT="45710" marB="45710"/>
                </a:tc>
                <a:tc>
                  <a:txBody>
                    <a:bodyPr/>
                    <a:lstStyle/>
                    <a:p>
                      <a:r>
                        <a:rPr lang="de-DE" sz="1400" dirty="0"/>
                        <a:t>9</a:t>
                      </a:r>
                    </a:p>
                  </a:txBody>
                  <a:tcPr marL="91439" marR="91439" marT="45710" marB="45710"/>
                </a:tc>
                <a:tc>
                  <a:txBody>
                    <a:bodyPr/>
                    <a:lstStyle/>
                    <a:p>
                      <a:r>
                        <a:rPr lang="de-DE" sz="1400" dirty="0"/>
                        <a:t>10</a:t>
                      </a:r>
                    </a:p>
                  </a:txBody>
                  <a:tcPr marL="91439" marR="91439" marT="45710" marB="45710"/>
                </a:tc>
                <a:tc>
                  <a:txBody>
                    <a:bodyPr/>
                    <a:lstStyle/>
                    <a:p>
                      <a:r>
                        <a:rPr lang="de-DE" sz="1400" dirty="0"/>
                        <a:t>10</a:t>
                      </a:r>
                    </a:p>
                  </a:txBody>
                  <a:tcPr marL="91439" marR="91439" marT="45710" marB="45710"/>
                </a:tc>
                <a:tc>
                  <a:txBody>
                    <a:bodyPr/>
                    <a:lstStyle/>
                    <a:p>
                      <a:r>
                        <a:rPr lang="de-DE" sz="1400" dirty="0"/>
                        <a:t>38</a:t>
                      </a:r>
                    </a:p>
                  </a:txBody>
                  <a:tcPr marL="91439" marR="91439" marT="45710" marB="45710"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358245">
                <a:tc>
                  <a:txBody>
                    <a:bodyPr/>
                    <a:lstStyle/>
                    <a:p>
                      <a:r>
                        <a:rPr lang="de-DE" sz="1200" dirty="0"/>
                        <a:t>WST</a:t>
                      </a:r>
                    </a:p>
                  </a:txBody>
                  <a:tcPr marL="91439" marR="91439" marT="45710" marB="45710"/>
                </a:tc>
                <a:tc>
                  <a:txBody>
                    <a:bodyPr/>
                    <a:lstStyle/>
                    <a:p>
                      <a:r>
                        <a:rPr lang="de-DE" sz="1200" dirty="0">
                          <a:sym typeface="Symbol"/>
                        </a:rPr>
                        <a:t></a:t>
                      </a:r>
                      <a:r>
                        <a:rPr lang="de-DE" sz="1200" baseline="0" dirty="0">
                          <a:sym typeface="Symbol"/>
                        </a:rPr>
                        <a:t> 34</a:t>
                      </a:r>
                      <a:endParaRPr lang="de-DE" sz="1200" dirty="0"/>
                    </a:p>
                  </a:txBody>
                  <a:tcPr marL="91439" marR="91439" marT="45710" marB="45710"/>
                </a:tc>
                <a:tc>
                  <a:txBody>
                    <a:bodyPr/>
                    <a:lstStyle/>
                    <a:p>
                      <a:endParaRPr lang="de-DE" sz="1400" dirty="0"/>
                    </a:p>
                  </a:txBody>
                  <a:tcPr marL="91439" marR="91439" marT="45710" marB="45710"/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400" dirty="0">
                          <a:sym typeface="Symbol"/>
                        </a:rPr>
                        <a:t></a:t>
                      </a:r>
                      <a:r>
                        <a:rPr lang="de-DE" sz="1400" baseline="0" dirty="0">
                          <a:sym typeface="Symbol"/>
                        </a:rPr>
                        <a:t> 34</a:t>
                      </a:r>
                      <a:endParaRPr lang="de-DE" sz="1400" dirty="0"/>
                    </a:p>
                  </a:txBody>
                  <a:tcPr marL="91439" marR="91439" marT="45710" marB="45710"/>
                </a:tc>
                <a:tc hMerge="1">
                  <a:txBody>
                    <a:bodyPr/>
                    <a:lstStyle/>
                    <a:p>
                      <a:endParaRPr lang="de-DE" sz="1400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400" dirty="0">
                          <a:sym typeface="Symbol"/>
                        </a:rPr>
                        <a:t></a:t>
                      </a:r>
                      <a:r>
                        <a:rPr lang="de-DE" sz="1400" baseline="0" dirty="0">
                          <a:sym typeface="Symbol"/>
                        </a:rPr>
                        <a:t> 35</a:t>
                      </a:r>
                      <a:endParaRPr lang="de-DE" sz="1400" dirty="0"/>
                    </a:p>
                  </a:txBody>
                  <a:tcPr marL="91439" marR="91439" marT="45710" marB="45710"/>
                </a:tc>
                <a:tc hMerge="1">
                  <a:txBody>
                    <a:bodyPr/>
                    <a:lstStyle/>
                    <a:p>
                      <a:endParaRPr lang="de-D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400" dirty="0"/>
                        <a:t>103</a:t>
                      </a:r>
                    </a:p>
                  </a:txBody>
                  <a:tcPr marL="91439" marR="91439" marT="45710" marB="45710"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</a:tbl>
          </a:graphicData>
        </a:graphic>
      </p:graphicFrame>
      <p:pic>
        <p:nvPicPr>
          <p:cNvPr id="2" name="Grafik 1">
            <a:extLst>
              <a:ext uri="{FF2B5EF4-FFF2-40B4-BE49-F238E27FC236}">
                <a16:creationId xmlns:a16="http://schemas.microsoft.com/office/drawing/2014/main" id="{E53EB61C-294C-F850-58BF-64CAEFF6369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2539"/>
          <a:stretch/>
        </p:blipFill>
        <p:spPr bwMode="auto">
          <a:xfrm>
            <a:off x="539552" y="335577"/>
            <a:ext cx="1008112" cy="9239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>
    <p:pull dir="r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el 8">
            <a:extLst>
              <a:ext uri="{FF2B5EF4-FFF2-40B4-BE49-F238E27FC236}">
                <a16:creationId xmlns:a16="http://schemas.microsoft.com/office/drawing/2014/main" id="{AC27FE0F-8901-4570-924F-653496D2AD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7422" y="428604"/>
            <a:ext cx="6200764" cy="771531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de-DE" b="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Beispiel</a:t>
            </a:r>
            <a:endParaRPr lang="de-DE" dirty="0"/>
          </a:p>
        </p:txBody>
      </p:sp>
      <p:sp>
        <p:nvSpPr>
          <p:cNvPr id="19459" name="Textplatzhalter 9">
            <a:extLst>
              <a:ext uri="{FF2B5EF4-FFF2-40B4-BE49-F238E27FC236}">
                <a16:creationId xmlns:a16="http://schemas.microsoft.com/office/drawing/2014/main" id="{FB08AA06-307D-4CA8-965E-A154E31DE2A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22313" y="1500188"/>
            <a:ext cx="7772400" cy="4857750"/>
          </a:xfrm>
        </p:spPr>
        <p:txBody>
          <a:bodyPr/>
          <a:lstStyle/>
          <a:p>
            <a:pPr marL="44450"/>
            <a:r>
              <a:rPr lang="de-DE" altLang="de-DE"/>
              <a:t> </a:t>
            </a:r>
          </a:p>
        </p:txBody>
      </p:sp>
      <p:sp>
        <p:nvSpPr>
          <p:cNvPr id="19461" name="Text Box 262">
            <a:extLst>
              <a:ext uri="{FF2B5EF4-FFF2-40B4-BE49-F238E27FC236}">
                <a16:creationId xmlns:a16="http://schemas.microsoft.com/office/drawing/2014/main" id="{74ED0C0F-B8EA-4587-A480-D5A8C518B02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500188"/>
            <a:ext cx="4643438" cy="5557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r>
              <a:rPr lang="de-DE" altLang="de-DE" sz="1600" b="1" u="sng">
                <a:latin typeface="Arial" panose="020B0604020202020204" pitchFamily="34" charset="0"/>
              </a:rPr>
              <a:t>Schritte zur Berechnung von Block I </a:t>
            </a:r>
          </a:p>
          <a:p>
            <a:endParaRPr lang="de-DE" altLang="de-DE" sz="1600" b="1">
              <a:latin typeface="Arial" panose="020B0604020202020204" pitchFamily="34" charset="0"/>
            </a:endParaRPr>
          </a:p>
          <a:p>
            <a:pPr>
              <a:buFontTx/>
              <a:buAutoNum type="arabicPeriod"/>
            </a:pPr>
            <a:r>
              <a:rPr lang="de-DE" altLang="de-DE" sz="1200" b="1">
                <a:latin typeface="Arial" panose="020B0604020202020204" pitchFamily="34" charset="0"/>
              </a:rPr>
              <a:t>Prüfung, ob 38 Kurse anrechenbar sind </a:t>
            </a:r>
            <a:r>
              <a:rPr lang="de-DE" altLang="de-DE" sz="1200">
                <a:latin typeface="Arial" panose="020B0604020202020204" pitchFamily="34" charset="0"/>
              </a:rPr>
              <a:t>(Vertiefungsfächer und Kurse mit 0 Punkten sind nicht anrechenbar) </a:t>
            </a:r>
            <a:r>
              <a:rPr lang="de-DE" altLang="de-DE" sz="1100" i="1">
                <a:latin typeface="Arial" panose="020B0604020202020204" pitchFamily="34" charset="0"/>
              </a:rPr>
              <a:t>:             </a:t>
            </a:r>
            <a:r>
              <a:rPr lang="de-DE" altLang="de-DE" sz="1100">
                <a:latin typeface="Arial" panose="020B0604020202020204" pitchFamily="34" charset="0"/>
                <a:sym typeface="Wingdings" panose="05000000000000000000" pitchFamily="2" charset="2"/>
              </a:rPr>
              <a:t></a:t>
            </a:r>
            <a:r>
              <a:rPr lang="de-DE" altLang="de-DE" sz="1100">
                <a:latin typeface="Arial" panose="020B0604020202020204" pitchFamily="34" charset="0"/>
              </a:rPr>
              <a:t> </a:t>
            </a:r>
            <a:r>
              <a:rPr lang="de-DE" altLang="de-DE" sz="1100" i="1">
                <a:latin typeface="Arial" panose="020B0604020202020204" pitchFamily="34" charset="0"/>
              </a:rPr>
              <a:t> hier 40 anrechenbare Kurse</a:t>
            </a:r>
          </a:p>
          <a:p>
            <a:pPr>
              <a:buFontTx/>
              <a:buAutoNum type="arabicPeriod"/>
            </a:pPr>
            <a:endParaRPr lang="de-DE" altLang="de-DE" sz="1100" i="1">
              <a:latin typeface="Arial" panose="020B0604020202020204" pitchFamily="34" charset="0"/>
            </a:endParaRPr>
          </a:p>
          <a:p>
            <a:pPr>
              <a:buFontTx/>
              <a:buAutoNum type="arabicPeriod"/>
            </a:pPr>
            <a:r>
              <a:rPr lang="de-DE" altLang="de-DE" sz="1100" b="1">
                <a:latin typeface="Arial" panose="020B0604020202020204" pitchFamily="34" charset="0"/>
              </a:rPr>
              <a:t> </a:t>
            </a:r>
            <a:r>
              <a:rPr lang="de-DE" altLang="de-DE" sz="1200" b="1">
                <a:latin typeface="Arial" panose="020B0604020202020204" pitchFamily="34" charset="0"/>
              </a:rPr>
              <a:t>Festlegung der 35 Pflichtkurse* (27 GKs plus 8 LKs)</a:t>
            </a:r>
          </a:p>
          <a:p>
            <a:pPr>
              <a:buFontTx/>
              <a:buAutoNum type="arabicPeriod"/>
            </a:pPr>
            <a:endParaRPr lang="de-DE" altLang="de-DE" sz="1200" b="1">
              <a:latin typeface="Arial" panose="020B0604020202020204" pitchFamily="34" charset="0"/>
            </a:endParaRPr>
          </a:p>
          <a:p>
            <a:pPr>
              <a:buFontTx/>
              <a:buAutoNum type="arabicPeriod"/>
            </a:pPr>
            <a:r>
              <a:rPr lang="de-DE" altLang="de-DE" sz="1200" b="1">
                <a:latin typeface="Arial" panose="020B0604020202020204" pitchFamily="34" charset="0"/>
              </a:rPr>
              <a:t>Feststellung, ob die zulässige Anzahl der Defizite überschritten wurde</a:t>
            </a:r>
            <a:r>
              <a:rPr lang="de-DE" altLang="de-DE" sz="1100" b="1">
                <a:latin typeface="Arial" panose="020B0604020202020204" pitchFamily="34" charset="0"/>
              </a:rPr>
              <a:t>.   </a:t>
            </a:r>
            <a:r>
              <a:rPr lang="de-DE" altLang="de-DE" sz="1100">
                <a:latin typeface="Arial" panose="020B0604020202020204" pitchFamily="34" charset="0"/>
                <a:sym typeface="Wingdings" panose="05000000000000000000" pitchFamily="2" charset="2"/>
              </a:rPr>
              <a:t></a:t>
            </a:r>
            <a:r>
              <a:rPr lang="de-DE" altLang="de-DE" sz="1100">
                <a:latin typeface="Arial" panose="020B0604020202020204" pitchFamily="34" charset="0"/>
              </a:rPr>
              <a:t>  </a:t>
            </a:r>
            <a:r>
              <a:rPr lang="de-DE" altLang="de-DE" sz="1100" i="1">
                <a:latin typeface="Arial" panose="020B0604020202020204" pitchFamily="34" charset="0"/>
              </a:rPr>
              <a:t>Nein</a:t>
            </a:r>
            <a:endParaRPr lang="de-DE" altLang="de-DE" sz="1100" b="1">
              <a:latin typeface="Arial" panose="020B0604020202020204" pitchFamily="34" charset="0"/>
            </a:endParaRPr>
          </a:p>
          <a:p>
            <a:pPr>
              <a:buFontTx/>
              <a:buAutoNum type="arabicPeriod"/>
            </a:pPr>
            <a:endParaRPr lang="de-DE" altLang="de-DE" sz="1100" b="1">
              <a:latin typeface="Arial" panose="020B0604020202020204" pitchFamily="34" charset="0"/>
            </a:endParaRPr>
          </a:p>
          <a:p>
            <a:pPr>
              <a:buFontTx/>
              <a:buAutoNum type="arabicPeriod"/>
            </a:pPr>
            <a:r>
              <a:rPr lang="de-DE" altLang="de-DE" sz="1200" b="1">
                <a:latin typeface="Arial" panose="020B0604020202020204" pitchFamily="34" charset="0"/>
              </a:rPr>
              <a:t>Berechnung des Punktedurchschnitts auf der Grundlage   </a:t>
            </a:r>
            <a:br>
              <a:rPr lang="de-DE" altLang="de-DE" sz="1200" b="1">
                <a:latin typeface="Arial" panose="020B0604020202020204" pitchFamily="34" charset="0"/>
              </a:rPr>
            </a:br>
            <a:r>
              <a:rPr lang="de-DE" altLang="de-DE" sz="1200" b="1">
                <a:latin typeface="Arial" panose="020B0604020202020204" pitchFamily="34" charset="0"/>
              </a:rPr>
              <a:t>von Punkt 2 (Leistungskurse zählen doppelt!):</a:t>
            </a:r>
            <a:endParaRPr lang="de-DE" altLang="de-DE" sz="1200">
              <a:latin typeface="Arial" panose="020B0604020202020204" pitchFamily="34" charset="0"/>
            </a:endParaRPr>
          </a:p>
          <a:p>
            <a:r>
              <a:rPr lang="de-DE" altLang="de-DE" sz="1100">
                <a:latin typeface="Arial" panose="020B0604020202020204" pitchFamily="34" charset="0"/>
              </a:rPr>
              <a:t>	a) Leistungskursbereich: 	78 Pkte x 2 = 	156 Pkte.</a:t>
            </a:r>
          </a:p>
          <a:p>
            <a:r>
              <a:rPr lang="de-DE" altLang="de-DE" sz="1100">
                <a:latin typeface="Arial" panose="020B0604020202020204" pitchFamily="34" charset="0"/>
              </a:rPr>
              <a:t>	b) Grundkursbereich:			</a:t>
            </a:r>
            <a:r>
              <a:rPr lang="de-DE" altLang="de-DE" sz="1100" u="sng">
                <a:latin typeface="Arial" panose="020B0604020202020204" pitchFamily="34" charset="0"/>
              </a:rPr>
              <a:t>267 PKte</a:t>
            </a:r>
            <a:r>
              <a:rPr lang="de-DE" altLang="de-DE" sz="1100">
                <a:latin typeface="Arial" panose="020B0604020202020204" pitchFamily="34" charset="0"/>
              </a:rPr>
              <a:t>.</a:t>
            </a:r>
          </a:p>
          <a:p>
            <a:r>
              <a:rPr lang="de-DE" altLang="de-DE" sz="1100">
                <a:latin typeface="Arial" panose="020B0604020202020204" pitchFamily="34" charset="0"/>
              </a:rPr>
              <a:t>	c) Summe			</a:t>
            </a:r>
            <a:r>
              <a:rPr lang="de-DE" altLang="de-DE" sz="1100" b="1">
                <a:latin typeface="Arial" panose="020B0604020202020204" pitchFamily="34" charset="0"/>
              </a:rPr>
              <a:t>423 Pkte</a:t>
            </a:r>
            <a:r>
              <a:rPr lang="de-DE" altLang="de-DE" sz="1100">
                <a:latin typeface="Arial" panose="020B0604020202020204" pitchFamily="34" charset="0"/>
              </a:rPr>
              <a:t>.</a:t>
            </a:r>
            <a:endParaRPr lang="de-DE" altLang="de-DE" sz="1100" b="1">
              <a:latin typeface="Arial" panose="020B0604020202020204" pitchFamily="34" charset="0"/>
            </a:endParaRPr>
          </a:p>
          <a:p>
            <a:r>
              <a:rPr lang="de-DE" altLang="de-DE" sz="1100" b="1">
                <a:latin typeface="Arial" panose="020B0604020202020204" pitchFamily="34" charset="0"/>
              </a:rPr>
              <a:t>	d) Durchschnitt: 423 : 43 (Lks zählen doppelt!) = 9,837 Pkte.</a:t>
            </a:r>
          </a:p>
          <a:p>
            <a:r>
              <a:rPr lang="de-DE" altLang="de-DE" sz="1100" b="1">
                <a:latin typeface="Arial" panose="020B0604020202020204" pitchFamily="34" charset="0"/>
              </a:rPr>
              <a:t>	</a:t>
            </a:r>
          </a:p>
          <a:p>
            <a:r>
              <a:rPr lang="de-DE" altLang="de-DE" sz="1100" b="1">
                <a:latin typeface="Arial" panose="020B0604020202020204" pitchFamily="34" charset="0"/>
              </a:rPr>
              <a:t>5. 	</a:t>
            </a:r>
            <a:r>
              <a:rPr lang="de-DE" altLang="de-DE" sz="1200" b="1">
                <a:latin typeface="Arial" panose="020B0604020202020204" pitchFamily="34" charset="0"/>
              </a:rPr>
              <a:t>Verbesserung des Durchschnitts</a:t>
            </a:r>
            <a:r>
              <a:rPr lang="de-DE" altLang="de-DE" sz="1100" b="1">
                <a:latin typeface="Arial" panose="020B0604020202020204" pitchFamily="34" charset="0"/>
              </a:rPr>
              <a:t>: </a:t>
            </a:r>
            <a:r>
              <a:rPr lang="de-DE" altLang="de-DE" sz="1100">
                <a:latin typeface="Arial" panose="020B0604020202020204" pitchFamily="34" charset="0"/>
              </a:rPr>
              <a:t>Prüfung, ob weitere  </a:t>
            </a:r>
            <a:br>
              <a:rPr lang="de-DE" altLang="de-DE" sz="1100">
                <a:latin typeface="Arial" panose="020B0604020202020204" pitchFamily="34" charset="0"/>
              </a:rPr>
            </a:br>
            <a:r>
              <a:rPr lang="de-DE" altLang="de-DE" sz="1100">
                <a:latin typeface="Arial" panose="020B0604020202020204" pitchFamily="34" charset="0"/>
              </a:rPr>
              <a:t>Wahlkurse über dem errechneten Durchschnitt liegen: </a:t>
            </a:r>
            <a:r>
              <a:rPr lang="de-DE" altLang="de-DE" sz="1100">
                <a:latin typeface="Arial" panose="020B0604020202020204" pitchFamily="34" charset="0"/>
                <a:sym typeface="Wingdings" panose="05000000000000000000" pitchFamily="2" charset="2"/>
              </a:rPr>
              <a:t></a:t>
            </a:r>
            <a:r>
              <a:rPr lang="de-DE" altLang="de-DE" sz="1100">
                <a:latin typeface="Arial" panose="020B0604020202020204" pitchFamily="34" charset="0"/>
              </a:rPr>
              <a:t> Ja:** </a:t>
            </a:r>
          </a:p>
          <a:p>
            <a:r>
              <a:rPr lang="de-DE" altLang="de-DE" sz="1100">
                <a:latin typeface="Arial" panose="020B0604020202020204" pitchFamily="34" charset="0"/>
              </a:rPr>
              <a:t>     	Sp (Q 2.2)</a:t>
            </a:r>
          </a:p>
          <a:p>
            <a:endParaRPr lang="de-DE" altLang="de-DE" sz="1100" b="1">
              <a:latin typeface="Arial" panose="020B0604020202020204" pitchFamily="34" charset="0"/>
            </a:endParaRPr>
          </a:p>
          <a:p>
            <a:r>
              <a:rPr lang="de-DE" altLang="de-DE" sz="1100" b="1">
                <a:latin typeface="Arial" panose="020B0604020202020204" pitchFamily="34" charset="0"/>
              </a:rPr>
              <a:t>6. 	Berechnung des Endergebnisses aus Block I</a:t>
            </a:r>
            <a:r>
              <a:rPr lang="de-DE" altLang="de-DE" sz="1100">
                <a:latin typeface="Arial" panose="020B0604020202020204" pitchFamily="34" charset="0"/>
              </a:rPr>
              <a:t>	</a:t>
            </a:r>
          </a:p>
          <a:p>
            <a:r>
              <a:rPr lang="de-DE" altLang="de-DE" sz="1100">
                <a:latin typeface="Arial" panose="020B0604020202020204" pitchFamily="34" charset="0"/>
              </a:rPr>
              <a:t>	a) Addierung der Kurse aus 5 zum Ergebnis aus 4c: </a:t>
            </a:r>
          </a:p>
          <a:p>
            <a:r>
              <a:rPr lang="de-DE" altLang="de-DE" sz="1100">
                <a:latin typeface="Arial" panose="020B0604020202020204" pitchFamily="34" charset="0"/>
              </a:rPr>
              <a:t>	                     423 + 12 = 435</a:t>
            </a:r>
            <a:r>
              <a:rPr lang="de-DE" altLang="de-DE" sz="1100" b="1">
                <a:latin typeface="Arial" panose="020B0604020202020204" pitchFamily="34" charset="0"/>
              </a:rPr>
              <a:t> </a:t>
            </a:r>
            <a:endParaRPr lang="de-DE" altLang="de-DE" sz="1100">
              <a:latin typeface="Arial" panose="020B0604020202020204" pitchFamily="34" charset="0"/>
            </a:endParaRPr>
          </a:p>
          <a:p>
            <a:r>
              <a:rPr lang="de-DE" altLang="de-DE" sz="1100">
                <a:latin typeface="Arial" panose="020B0604020202020204" pitchFamily="34" charset="0"/>
              </a:rPr>
              <a:t>	b) Anwendung der Formel </a:t>
            </a:r>
            <a:r>
              <a:rPr lang="de-DE" altLang="de-DE" sz="1100" b="1">
                <a:latin typeface="Arial" panose="020B0604020202020204" pitchFamily="34" charset="0"/>
              </a:rPr>
              <a:t>E I = (P : S) x 40</a:t>
            </a:r>
          </a:p>
          <a:p>
            <a:endParaRPr lang="de-DE" altLang="de-DE" sz="1100" b="1">
              <a:latin typeface="Arial" panose="020B0604020202020204" pitchFamily="34" charset="0"/>
            </a:endParaRPr>
          </a:p>
          <a:p>
            <a:r>
              <a:rPr lang="de-DE" altLang="de-DE" b="1">
                <a:latin typeface="Arial" panose="020B0604020202020204" pitchFamily="34" charset="0"/>
              </a:rPr>
              <a:t>	</a:t>
            </a:r>
            <a:r>
              <a:rPr lang="de-DE" altLang="de-DE" sz="1600" b="1">
                <a:latin typeface="Arial" panose="020B0604020202020204" pitchFamily="34" charset="0"/>
              </a:rPr>
              <a:t>(435 : 44) x 40 =  395,4 </a:t>
            </a:r>
            <a:r>
              <a:rPr lang="de-DE" altLang="de-DE">
                <a:latin typeface="Arial" panose="020B0604020202020204" pitchFamily="34" charset="0"/>
                <a:sym typeface="Wingdings" panose="05000000000000000000" pitchFamily="2" charset="2"/>
              </a:rPr>
              <a:t> </a:t>
            </a:r>
            <a:r>
              <a:rPr lang="de-DE" altLang="de-DE" sz="1600" b="1">
                <a:latin typeface="Arial" panose="020B0604020202020204" pitchFamily="34" charset="0"/>
              </a:rPr>
              <a:t>395 Punkte</a:t>
            </a:r>
          </a:p>
          <a:p>
            <a:endParaRPr lang="de-DE" altLang="de-DE" sz="800"/>
          </a:p>
        </p:txBody>
      </p:sp>
      <p:graphicFrame>
        <p:nvGraphicFramePr>
          <p:cNvPr id="6" name="Inhaltsplatzhalter 4">
            <a:extLst>
              <a:ext uri="{FF2B5EF4-FFF2-40B4-BE49-F238E27FC236}">
                <a16:creationId xmlns:a16="http://schemas.microsoft.com/office/drawing/2014/main" id="{05DB3B8D-F29B-47F2-A573-4B0AA9BCED91}"/>
              </a:ext>
            </a:extLst>
          </p:cNvPr>
          <p:cNvGraphicFramePr>
            <a:graphicFrameLocks/>
          </p:cNvGraphicFramePr>
          <p:nvPr/>
        </p:nvGraphicFramePr>
        <p:xfrm>
          <a:off x="4572000" y="684213"/>
          <a:ext cx="4429126" cy="569290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08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016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6759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016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2286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7060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4673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546732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546732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546732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</a:tblGrid>
              <a:tr h="579092">
                <a:tc gridSpan="3">
                  <a:txBody>
                    <a:bodyPr/>
                    <a:lstStyle/>
                    <a:p>
                      <a:r>
                        <a:rPr lang="de-DE" sz="1400" dirty="0"/>
                        <a:t>EF</a:t>
                      </a:r>
                    </a:p>
                  </a:txBody>
                  <a:tcPr marL="91439" marR="91439" marT="45718" marB="45718"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de-DE" sz="1400" dirty="0"/>
                        <a:t>Abi-fach</a:t>
                      </a:r>
                    </a:p>
                  </a:txBody>
                  <a:tcPr marL="91439" marR="91439" marT="45718" marB="45718"/>
                </a:tc>
                <a:tc hMerge="1">
                  <a:txBody>
                    <a:bodyPr/>
                    <a:lstStyle/>
                    <a:p>
                      <a:endParaRPr lang="de-D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400" dirty="0"/>
                        <a:t>Q 1.1</a:t>
                      </a:r>
                    </a:p>
                  </a:txBody>
                  <a:tcPr marL="91439" marR="91439" marT="45718" marB="45718"/>
                </a:tc>
                <a:tc>
                  <a:txBody>
                    <a:bodyPr/>
                    <a:lstStyle/>
                    <a:p>
                      <a:r>
                        <a:rPr lang="de-DE" sz="1400" dirty="0"/>
                        <a:t>Q 1.2</a:t>
                      </a:r>
                    </a:p>
                  </a:txBody>
                  <a:tcPr marL="91439" marR="91439" marT="45718" marB="45718"/>
                </a:tc>
                <a:tc>
                  <a:txBody>
                    <a:bodyPr/>
                    <a:lstStyle/>
                    <a:p>
                      <a:r>
                        <a:rPr lang="de-DE" sz="1400" dirty="0"/>
                        <a:t>Q 2.1</a:t>
                      </a:r>
                    </a:p>
                  </a:txBody>
                  <a:tcPr marL="91439" marR="91439" marT="45718" marB="45718"/>
                </a:tc>
                <a:tc>
                  <a:txBody>
                    <a:bodyPr/>
                    <a:lstStyle/>
                    <a:p>
                      <a:r>
                        <a:rPr lang="de-DE" sz="1400" dirty="0"/>
                        <a:t>Q 2.2</a:t>
                      </a:r>
                    </a:p>
                  </a:txBody>
                  <a:tcPr marL="91439" marR="91439" marT="45718" marB="45718"/>
                </a:tc>
                <a:tc>
                  <a:txBody>
                    <a:bodyPr/>
                    <a:lstStyle/>
                    <a:p>
                      <a:r>
                        <a:rPr lang="de-DE" sz="800" dirty="0"/>
                        <a:t>anrechenbare Kurse</a:t>
                      </a:r>
                    </a:p>
                  </a:txBody>
                  <a:tcPr marL="91439" marR="91439" marT="45718" marB="45718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742">
                <a:tc>
                  <a:txBody>
                    <a:bodyPr/>
                    <a:lstStyle/>
                    <a:p>
                      <a:r>
                        <a:rPr lang="de-DE" sz="1400" dirty="0"/>
                        <a:t>1</a:t>
                      </a:r>
                    </a:p>
                  </a:txBody>
                  <a:tcPr marL="91439" marR="91439" marT="45718" marB="45718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r>
                        <a:rPr lang="de-DE" sz="1400" dirty="0"/>
                        <a:t>D</a:t>
                      </a:r>
                    </a:p>
                  </a:txBody>
                  <a:tcPr marL="91439" marR="91439" marT="45718" marB="45718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 sz="1400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endParaRPr lang="de-DE" sz="1800"/>
                    </a:p>
                  </a:txBody>
                  <a:tcPr marL="91439" marR="91439" marT="45718" marB="45718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 sz="1400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 dirty="0"/>
                        <a:t>9*</a:t>
                      </a:r>
                    </a:p>
                  </a:txBody>
                  <a:tcPr marL="91439" marR="91439" marT="45718" marB="45718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 dirty="0"/>
                        <a:t>9*</a:t>
                      </a:r>
                    </a:p>
                  </a:txBody>
                  <a:tcPr marL="91439" marR="91439" marT="45718" marB="45718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 dirty="0"/>
                        <a:t>9*</a:t>
                      </a:r>
                    </a:p>
                  </a:txBody>
                  <a:tcPr marL="91439" marR="91439" marT="45718" marB="45718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 dirty="0"/>
                        <a:t>9*</a:t>
                      </a:r>
                    </a:p>
                  </a:txBody>
                  <a:tcPr marL="91439" marR="91439" marT="45718" marB="45718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 dirty="0"/>
                        <a:t>4</a:t>
                      </a:r>
                    </a:p>
                  </a:txBody>
                  <a:tcPr marL="91439" marR="91439" marT="45718" marB="45718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58305">
                <a:tc>
                  <a:txBody>
                    <a:bodyPr/>
                    <a:lstStyle/>
                    <a:p>
                      <a:r>
                        <a:rPr lang="de-DE" sz="1400" dirty="0"/>
                        <a:t>2</a:t>
                      </a:r>
                    </a:p>
                  </a:txBody>
                  <a:tcPr marL="91439" marR="91439" marT="45718" marB="45718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r>
                        <a:rPr lang="de-DE" sz="1400" dirty="0"/>
                        <a:t>E</a:t>
                      </a:r>
                    </a:p>
                  </a:txBody>
                  <a:tcPr marL="91439" marR="91439" marT="45718" marB="45718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 sz="1400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r>
                        <a:rPr lang="de-DE" sz="1400" dirty="0"/>
                        <a:t>LK</a:t>
                      </a:r>
                    </a:p>
                  </a:txBody>
                  <a:tcPr marL="91439" marR="91439" marT="45718" marB="45718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 sz="1400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 dirty="0"/>
                        <a:t>10*</a:t>
                      </a:r>
                    </a:p>
                  </a:txBody>
                  <a:tcPr marL="91439" marR="91439" marT="45718" marB="45718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 dirty="0"/>
                        <a:t>10*</a:t>
                      </a:r>
                    </a:p>
                  </a:txBody>
                  <a:tcPr marL="91439" marR="91439" marT="45718" marB="45718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 dirty="0">
                          <a:solidFill>
                            <a:schemeClr val="tx1"/>
                          </a:solidFill>
                        </a:rPr>
                        <a:t>11*</a:t>
                      </a:r>
                    </a:p>
                  </a:txBody>
                  <a:tcPr marL="91439" marR="91439" marT="45718" marB="45718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 dirty="0"/>
                        <a:t>11*</a:t>
                      </a:r>
                    </a:p>
                  </a:txBody>
                  <a:tcPr marL="91439" marR="91439" marT="45718" marB="45718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 dirty="0"/>
                        <a:t>4</a:t>
                      </a:r>
                    </a:p>
                  </a:txBody>
                  <a:tcPr marL="91439" marR="91439" marT="45718" marB="45718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5742">
                <a:tc>
                  <a:txBody>
                    <a:bodyPr/>
                    <a:lstStyle/>
                    <a:p>
                      <a:r>
                        <a:rPr lang="de-DE" sz="1400" dirty="0"/>
                        <a:t>3</a:t>
                      </a:r>
                    </a:p>
                  </a:txBody>
                  <a:tcPr marL="91439" marR="91439" marT="45718" marB="45718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r>
                        <a:rPr lang="de-DE" sz="1400" dirty="0"/>
                        <a:t>L6</a:t>
                      </a:r>
                    </a:p>
                  </a:txBody>
                  <a:tcPr marL="91439" marR="91439" marT="45718" marB="45718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 sz="1400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endParaRPr lang="de-DE" sz="1800"/>
                    </a:p>
                  </a:txBody>
                  <a:tcPr marL="91439" marR="91439" marT="45718" marB="45718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800" dirty="0"/>
                    </a:p>
                  </a:txBody>
                  <a:tcPr marL="91439" marR="91439" marT="45718" marB="45718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800" dirty="0"/>
                    </a:p>
                  </a:txBody>
                  <a:tcPr marL="91439" marR="91439" marT="45718" marB="45718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800" dirty="0"/>
                    </a:p>
                  </a:txBody>
                  <a:tcPr marL="91439" marR="91439" marT="45718" marB="45718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800" dirty="0"/>
                    </a:p>
                  </a:txBody>
                  <a:tcPr marL="91439" marR="91439" marT="45718" marB="45718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800" dirty="0"/>
                    </a:p>
                  </a:txBody>
                  <a:tcPr marL="91439" marR="91439" marT="45718" marB="45718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58305">
                <a:tc>
                  <a:txBody>
                    <a:bodyPr/>
                    <a:lstStyle/>
                    <a:p>
                      <a:r>
                        <a:rPr lang="de-DE" sz="1400" dirty="0"/>
                        <a:t>4</a:t>
                      </a:r>
                    </a:p>
                  </a:txBody>
                  <a:tcPr marL="91439" marR="91439" marT="45718" marB="45718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r>
                        <a:rPr lang="de-DE" sz="1400" dirty="0"/>
                        <a:t>KU</a:t>
                      </a:r>
                    </a:p>
                  </a:txBody>
                  <a:tcPr marL="91439" marR="91439" marT="45718" marB="45718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 sz="1400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r>
                        <a:rPr lang="de-DE" sz="1400" dirty="0"/>
                        <a:t>4.</a:t>
                      </a:r>
                    </a:p>
                  </a:txBody>
                  <a:tcPr marL="91439" marR="91439" marT="45718" marB="45718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 sz="1400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 dirty="0"/>
                        <a:t>11*</a:t>
                      </a:r>
                    </a:p>
                  </a:txBody>
                  <a:tcPr marL="91439" marR="91439" marT="45718" marB="45718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 dirty="0"/>
                        <a:t>11*</a:t>
                      </a:r>
                    </a:p>
                  </a:txBody>
                  <a:tcPr marL="91439" marR="91439" marT="45718" marB="45718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 dirty="0"/>
                        <a:t>11*</a:t>
                      </a:r>
                    </a:p>
                  </a:txBody>
                  <a:tcPr marL="91439" marR="91439" marT="45718" marB="45718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 dirty="0"/>
                        <a:t>11*</a:t>
                      </a:r>
                    </a:p>
                  </a:txBody>
                  <a:tcPr marL="91439" marR="91439" marT="45718" marB="45718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 dirty="0"/>
                        <a:t>4</a:t>
                      </a:r>
                    </a:p>
                  </a:txBody>
                  <a:tcPr marL="91439" marR="91439" marT="45718" marB="45718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58305">
                <a:tc>
                  <a:txBody>
                    <a:bodyPr/>
                    <a:lstStyle/>
                    <a:p>
                      <a:r>
                        <a:rPr lang="de-DE" sz="1400" dirty="0"/>
                        <a:t>5</a:t>
                      </a:r>
                    </a:p>
                  </a:txBody>
                  <a:tcPr marL="91439" marR="91439" marT="45718" marB="45718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r>
                        <a:rPr lang="de-DE" sz="1400" dirty="0"/>
                        <a:t>GE</a:t>
                      </a:r>
                    </a:p>
                  </a:txBody>
                  <a:tcPr marL="91439" marR="91439" marT="45718" marB="45718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 sz="1400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r>
                        <a:rPr lang="de-DE" sz="1400" dirty="0"/>
                        <a:t>LK</a:t>
                      </a:r>
                    </a:p>
                  </a:txBody>
                  <a:tcPr marL="91439" marR="91439" marT="45718" marB="45718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 sz="1400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 dirty="0"/>
                        <a:t>9*</a:t>
                      </a:r>
                    </a:p>
                  </a:txBody>
                  <a:tcPr marL="91439" marR="91439" marT="45718" marB="45718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 dirty="0"/>
                        <a:t>9*</a:t>
                      </a:r>
                    </a:p>
                  </a:txBody>
                  <a:tcPr marL="91439" marR="91439" marT="45718" marB="45718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 dirty="0"/>
                        <a:t>9*</a:t>
                      </a:r>
                    </a:p>
                  </a:txBody>
                  <a:tcPr marL="91439" marR="91439" marT="45718" marB="45718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 dirty="0"/>
                        <a:t>9*</a:t>
                      </a:r>
                    </a:p>
                  </a:txBody>
                  <a:tcPr marL="91439" marR="91439" marT="45718" marB="45718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 dirty="0"/>
                        <a:t>4</a:t>
                      </a:r>
                    </a:p>
                  </a:txBody>
                  <a:tcPr marL="91439" marR="91439" marT="45718" marB="45718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65742">
                <a:tc>
                  <a:txBody>
                    <a:bodyPr/>
                    <a:lstStyle/>
                    <a:p>
                      <a:r>
                        <a:rPr lang="de-DE" sz="1400" dirty="0"/>
                        <a:t>6</a:t>
                      </a:r>
                    </a:p>
                  </a:txBody>
                  <a:tcPr marL="91439" marR="91439" marT="45718" marB="45718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r>
                        <a:rPr lang="de-DE" sz="1400" dirty="0"/>
                        <a:t>SW</a:t>
                      </a:r>
                    </a:p>
                  </a:txBody>
                  <a:tcPr marL="91439" marR="91439" marT="45718" marB="45718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 sz="1400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endParaRPr lang="de-DE" sz="1800"/>
                    </a:p>
                  </a:txBody>
                  <a:tcPr marL="91439" marR="91439" marT="45718" marB="45718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 sz="1400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400" dirty="0"/>
                    </a:p>
                  </a:txBody>
                  <a:tcPr marL="91439" marR="91439" marT="45718" marB="45718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400" dirty="0"/>
                    </a:p>
                  </a:txBody>
                  <a:tcPr marL="91439" marR="91439" marT="45718" marB="45718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 dirty="0"/>
                        <a:t>5*</a:t>
                      </a:r>
                    </a:p>
                  </a:txBody>
                  <a:tcPr marL="91439" marR="91439" marT="45718" marB="45718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 dirty="0"/>
                        <a:t>5*</a:t>
                      </a:r>
                    </a:p>
                  </a:txBody>
                  <a:tcPr marL="91439" marR="91439" marT="45718" marB="45718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 dirty="0"/>
                        <a:t>2</a:t>
                      </a:r>
                    </a:p>
                  </a:txBody>
                  <a:tcPr marL="91439" marR="91439" marT="45718" marB="45718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58305">
                <a:tc>
                  <a:txBody>
                    <a:bodyPr/>
                    <a:lstStyle/>
                    <a:p>
                      <a:r>
                        <a:rPr lang="de-DE" sz="1400" dirty="0"/>
                        <a:t>7</a:t>
                      </a:r>
                    </a:p>
                  </a:txBody>
                  <a:tcPr marL="91439" marR="91439" marT="45718" marB="45718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r>
                        <a:rPr lang="de-DE" sz="1400" dirty="0"/>
                        <a:t>M</a:t>
                      </a:r>
                    </a:p>
                  </a:txBody>
                  <a:tcPr marL="91439" marR="91439" marT="45718" marB="45718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 sz="1400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r>
                        <a:rPr lang="de-DE" sz="1400" dirty="0"/>
                        <a:t>3.</a:t>
                      </a:r>
                    </a:p>
                  </a:txBody>
                  <a:tcPr marL="91439" marR="91439" marT="45718" marB="45718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 sz="1400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 dirty="0"/>
                        <a:t>10*</a:t>
                      </a:r>
                    </a:p>
                  </a:txBody>
                  <a:tcPr marL="91439" marR="91439" marT="45718" marB="45718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 dirty="0"/>
                        <a:t>11*</a:t>
                      </a:r>
                    </a:p>
                  </a:txBody>
                  <a:tcPr marL="91439" marR="91439" marT="45718" marB="45718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 dirty="0"/>
                        <a:t>11*</a:t>
                      </a:r>
                    </a:p>
                  </a:txBody>
                  <a:tcPr marL="91439" marR="91439" marT="45718" marB="45718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 dirty="0"/>
                        <a:t>10*</a:t>
                      </a:r>
                    </a:p>
                  </a:txBody>
                  <a:tcPr marL="91439" marR="91439" marT="45718" marB="45718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 dirty="0"/>
                        <a:t>4</a:t>
                      </a:r>
                    </a:p>
                  </a:txBody>
                  <a:tcPr marL="91439" marR="91439" marT="45718" marB="45718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65742">
                <a:tc>
                  <a:txBody>
                    <a:bodyPr/>
                    <a:lstStyle/>
                    <a:p>
                      <a:r>
                        <a:rPr lang="de-DE" sz="1400" dirty="0"/>
                        <a:t>8</a:t>
                      </a:r>
                    </a:p>
                  </a:txBody>
                  <a:tcPr marL="91439" marR="91439" marT="45718" marB="45718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r>
                        <a:rPr lang="de-DE" sz="1400" dirty="0"/>
                        <a:t>BI</a:t>
                      </a:r>
                    </a:p>
                  </a:txBody>
                  <a:tcPr marL="91439" marR="91439" marT="45718" marB="45718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 sz="1400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endParaRPr lang="de-DE" sz="1800"/>
                    </a:p>
                  </a:txBody>
                  <a:tcPr marL="91439" marR="91439" marT="45718" marB="45718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 sz="1400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 dirty="0">
                          <a:solidFill>
                            <a:schemeClr val="tx1"/>
                          </a:solidFill>
                        </a:rPr>
                        <a:t>8</a:t>
                      </a:r>
                    </a:p>
                  </a:txBody>
                  <a:tcPr marL="91439" marR="91439" marT="45718" marB="45718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solidFill>
                            <a:schemeClr val="tx1"/>
                          </a:solidFill>
                        </a:rPr>
                        <a:t>8</a:t>
                      </a:r>
                      <a:endParaRPr lang="de-DE" sz="1400" dirty="0">
                        <a:solidFill>
                          <a:schemeClr val="tx1"/>
                        </a:solidFill>
                      </a:endParaRPr>
                    </a:p>
                  </a:txBody>
                  <a:tcPr marL="91439" marR="91439" marT="45718" marB="45718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 dirty="0">
                          <a:solidFill>
                            <a:schemeClr val="tx1"/>
                          </a:solidFill>
                        </a:rPr>
                        <a:t>8*</a:t>
                      </a:r>
                    </a:p>
                  </a:txBody>
                  <a:tcPr marL="91439" marR="91439" marT="45718" marB="45718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 dirty="0">
                          <a:solidFill>
                            <a:schemeClr val="tx1"/>
                          </a:solidFill>
                        </a:rPr>
                        <a:t>9*</a:t>
                      </a:r>
                    </a:p>
                  </a:txBody>
                  <a:tcPr marL="91439" marR="91439" marT="45718" marB="45718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 dirty="0"/>
                        <a:t>4</a:t>
                      </a:r>
                    </a:p>
                  </a:txBody>
                  <a:tcPr marL="91439" marR="91439" marT="45718" marB="45718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65742">
                <a:tc>
                  <a:txBody>
                    <a:bodyPr/>
                    <a:lstStyle/>
                    <a:p>
                      <a:r>
                        <a:rPr lang="de-DE" sz="1400" dirty="0"/>
                        <a:t>9</a:t>
                      </a:r>
                    </a:p>
                  </a:txBody>
                  <a:tcPr marL="91439" marR="91439" marT="45718" marB="45718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r>
                        <a:rPr lang="de-DE" sz="1400" dirty="0"/>
                        <a:t>CH</a:t>
                      </a:r>
                    </a:p>
                  </a:txBody>
                  <a:tcPr marL="91439" marR="91439" marT="45718" marB="45718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 sz="1400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endParaRPr lang="de-DE" sz="1800"/>
                    </a:p>
                  </a:txBody>
                  <a:tcPr marL="91439" marR="91439" marT="45718" marB="45718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 sz="1400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 dirty="0">
                          <a:solidFill>
                            <a:schemeClr val="tx1"/>
                          </a:solidFill>
                        </a:rPr>
                        <a:t>9*</a:t>
                      </a:r>
                    </a:p>
                  </a:txBody>
                  <a:tcPr marL="91439" marR="91439" marT="45718" marB="45718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 dirty="0">
                          <a:solidFill>
                            <a:schemeClr val="tx1"/>
                          </a:solidFill>
                        </a:rPr>
                        <a:t>9*</a:t>
                      </a:r>
                    </a:p>
                  </a:txBody>
                  <a:tcPr marL="91439" marR="91439" marT="45718" marB="45718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 dirty="0">
                          <a:solidFill>
                            <a:schemeClr val="tx1"/>
                          </a:solidFill>
                        </a:rPr>
                        <a:t>9*</a:t>
                      </a:r>
                    </a:p>
                  </a:txBody>
                  <a:tcPr marL="91439" marR="91439" marT="45718" marB="45718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 dirty="0">
                          <a:solidFill>
                            <a:schemeClr val="tx1"/>
                          </a:solidFill>
                        </a:rPr>
                        <a:t>10*</a:t>
                      </a:r>
                    </a:p>
                  </a:txBody>
                  <a:tcPr marL="91439" marR="91439" marT="45718" marB="45718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 dirty="0"/>
                        <a:t>4</a:t>
                      </a:r>
                    </a:p>
                  </a:txBody>
                  <a:tcPr marL="91439" marR="91439" marT="45718" marB="45718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65742">
                <a:tc>
                  <a:txBody>
                    <a:bodyPr/>
                    <a:lstStyle/>
                    <a:p>
                      <a:r>
                        <a:rPr lang="de-DE" sz="1400" dirty="0"/>
                        <a:t>10</a:t>
                      </a:r>
                    </a:p>
                  </a:txBody>
                  <a:tcPr marL="91439" marR="91439" marT="45718" marB="45718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r>
                        <a:rPr lang="de-DE" sz="1400" dirty="0"/>
                        <a:t>KR</a:t>
                      </a:r>
                    </a:p>
                  </a:txBody>
                  <a:tcPr marL="91439" marR="91439" marT="45718" marB="45718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 sz="1400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endParaRPr lang="de-DE" sz="1800"/>
                    </a:p>
                  </a:txBody>
                  <a:tcPr marL="91439" marR="91439" marT="45718" marB="45718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 sz="1400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 dirty="0"/>
                        <a:t>9*</a:t>
                      </a:r>
                    </a:p>
                  </a:txBody>
                  <a:tcPr marL="91439" marR="91439" marT="45718" marB="45718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 dirty="0"/>
                        <a:t>9*</a:t>
                      </a:r>
                    </a:p>
                  </a:txBody>
                  <a:tcPr marL="91439" marR="91439" marT="45718" marB="45718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 dirty="0"/>
                        <a:t>9</a:t>
                      </a:r>
                    </a:p>
                  </a:txBody>
                  <a:tcPr marL="91439" marR="91439" marT="45718" marB="45718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 dirty="0"/>
                        <a:t>9</a:t>
                      </a:r>
                    </a:p>
                  </a:txBody>
                  <a:tcPr marL="91439" marR="91439" marT="45718" marB="45718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 dirty="0"/>
                        <a:t>4</a:t>
                      </a:r>
                    </a:p>
                  </a:txBody>
                  <a:tcPr marL="91439" marR="91439" marT="45718" marB="45718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65742">
                <a:tc>
                  <a:txBody>
                    <a:bodyPr/>
                    <a:lstStyle/>
                    <a:p>
                      <a:r>
                        <a:rPr lang="de-DE" sz="1400" dirty="0"/>
                        <a:t>11</a:t>
                      </a:r>
                    </a:p>
                  </a:txBody>
                  <a:tcPr marL="91439" marR="91439" marT="45718" marB="45718"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r>
                        <a:rPr lang="de-DE" sz="1400" dirty="0"/>
                        <a:t>SP</a:t>
                      </a:r>
                    </a:p>
                  </a:txBody>
                  <a:tcPr marL="91439" marR="91439" marT="45718" marB="45718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 sz="14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endParaRPr lang="de-DE" sz="1800"/>
                    </a:p>
                  </a:txBody>
                  <a:tcPr marL="91439" marR="91439" marT="45718" marB="45718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 sz="14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 dirty="0"/>
                        <a:t>12*</a:t>
                      </a:r>
                    </a:p>
                  </a:txBody>
                  <a:tcPr marL="91439" marR="91439" marT="45718" marB="45718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 dirty="0"/>
                        <a:t>13*</a:t>
                      </a:r>
                    </a:p>
                  </a:txBody>
                  <a:tcPr marL="91439" marR="91439" marT="45718" marB="45718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 dirty="0"/>
                        <a:t>12*</a:t>
                      </a:r>
                    </a:p>
                  </a:txBody>
                  <a:tcPr marL="91439" marR="91439" marT="45718" marB="45718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 dirty="0"/>
                        <a:t>12</a:t>
                      </a:r>
                      <a:r>
                        <a:rPr lang="de-DE" sz="1000" dirty="0"/>
                        <a:t>**</a:t>
                      </a:r>
                    </a:p>
                  </a:txBody>
                  <a:tcPr marL="91439" marR="91439" marT="45718" marB="45718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 dirty="0"/>
                        <a:t>4</a:t>
                      </a:r>
                    </a:p>
                  </a:txBody>
                  <a:tcPr marL="91439" marR="91439" marT="45718" marB="45718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457178">
                <a:tc>
                  <a:txBody>
                    <a:bodyPr/>
                    <a:lstStyle/>
                    <a:p>
                      <a:endParaRPr lang="de-DE" sz="1400" dirty="0"/>
                    </a:p>
                  </a:txBody>
                  <a:tcPr marL="91439" marR="91439" marT="45718" marB="45718"/>
                </a:tc>
                <a:tc gridSpan="2">
                  <a:txBody>
                    <a:bodyPr/>
                    <a:lstStyle/>
                    <a:p>
                      <a:r>
                        <a:rPr lang="de-DE" sz="1400" dirty="0"/>
                        <a:t>VK E</a:t>
                      </a:r>
                    </a:p>
                  </a:txBody>
                  <a:tcPr marL="91439" marR="91439" marT="45718" marB="45718"/>
                </a:tc>
                <a:tc hMerge="1">
                  <a:txBody>
                    <a:bodyPr/>
                    <a:lstStyle/>
                    <a:p>
                      <a:endParaRPr lang="de-DE" sz="1400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endParaRPr lang="de-DE" sz="1800"/>
                    </a:p>
                  </a:txBody>
                  <a:tcPr marL="91439" marR="91439" marT="45718" marB="45718"/>
                </a:tc>
                <a:tc hMerge="1">
                  <a:txBody>
                    <a:bodyPr/>
                    <a:lstStyle/>
                    <a:p>
                      <a:endParaRPr lang="de-DE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000" dirty="0"/>
                        <a:t>PK </a:t>
                      </a:r>
                      <a:r>
                        <a:rPr lang="de-DE" sz="1400" dirty="0"/>
                        <a:t>13*</a:t>
                      </a:r>
                    </a:p>
                  </a:txBody>
                  <a:tcPr marL="91439" marR="91439" marT="45718" marB="45718"/>
                </a:tc>
                <a:tc>
                  <a:txBody>
                    <a:bodyPr/>
                    <a:lstStyle/>
                    <a:p>
                      <a:r>
                        <a:rPr lang="de-DE" sz="1000" dirty="0"/>
                        <a:t>PK </a:t>
                      </a:r>
                      <a:r>
                        <a:rPr lang="de-DE" sz="1400" dirty="0"/>
                        <a:t>13* </a:t>
                      </a:r>
                    </a:p>
                  </a:txBody>
                  <a:tcPr marL="91439" marR="91439" marT="45718" marB="45718"/>
                </a:tc>
                <a:tc>
                  <a:txBody>
                    <a:bodyPr/>
                    <a:lstStyle/>
                    <a:p>
                      <a:endParaRPr lang="de-DE" sz="1400" dirty="0"/>
                    </a:p>
                  </a:txBody>
                  <a:tcPr marL="91439" marR="91439" marT="45718" marB="45718"/>
                </a:tc>
                <a:tc>
                  <a:txBody>
                    <a:bodyPr/>
                    <a:lstStyle/>
                    <a:p>
                      <a:endParaRPr lang="de-DE" sz="1400" dirty="0"/>
                    </a:p>
                  </a:txBody>
                  <a:tcPr marL="91439" marR="91439" marT="45718" marB="45718"/>
                </a:tc>
                <a:tc>
                  <a:txBody>
                    <a:bodyPr/>
                    <a:lstStyle/>
                    <a:p>
                      <a:r>
                        <a:rPr lang="de-DE" sz="1400" dirty="0"/>
                        <a:t>2</a:t>
                      </a:r>
                    </a:p>
                  </a:txBody>
                  <a:tcPr marL="91439" marR="91439" marT="45718" marB="45718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04785">
                <a:tc gridSpan="5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000" dirty="0"/>
                        <a:t>anrechenbare Kurse</a:t>
                      </a:r>
                    </a:p>
                  </a:txBody>
                  <a:tcPr marL="91439" marR="91439" marT="45718" marB="45718"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400" dirty="0"/>
                        <a:t>10</a:t>
                      </a:r>
                    </a:p>
                  </a:txBody>
                  <a:tcPr marL="91439" marR="91439" marT="45718" marB="45718"/>
                </a:tc>
                <a:tc>
                  <a:txBody>
                    <a:bodyPr/>
                    <a:lstStyle/>
                    <a:p>
                      <a:r>
                        <a:rPr lang="de-DE" sz="1400" dirty="0"/>
                        <a:t>10</a:t>
                      </a:r>
                    </a:p>
                  </a:txBody>
                  <a:tcPr marL="91439" marR="91439" marT="45718" marB="45718"/>
                </a:tc>
                <a:tc>
                  <a:txBody>
                    <a:bodyPr/>
                    <a:lstStyle/>
                    <a:p>
                      <a:r>
                        <a:rPr lang="de-DE" sz="1400" dirty="0"/>
                        <a:t>10</a:t>
                      </a:r>
                    </a:p>
                  </a:txBody>
                  <a:tcPr marL="91439" marR="91439" marT="45718" marB="45718"/>
                </a:tc>
                <a:tc>
                  <a:txBody>
                    <a:bodyPr/>
                    <a:lstStyle/>
                    <a:p>
                      <a:r>
                        <a:rPr lang="de-DE" sz="1400" dirty="0"/>
                        <a:t>10</a:t>
                      </a:r>
                    </a:p>
                  </a:txBody>
                  <a:tcPr marL="91439" marR="91439" marT="45718" marB="45718"/>
                </a:tc>
                <a:tc>
                  <a:txBody>
                    <a:bodyPr/>
                    <a:lstStyle/>
                    <a:p>
                      <a:r>
                        <a:rPr lang="de-DE" sz="1400" dirty="0"/>
                        <a:t>40</a:t>
                      </a:r>
                    </a:p>
                  </a:txBody>
                  <a:tcPr marL="91439" marR="91439" marT="45718" marB="45718"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358305">
                <a:tc gridSpan="2">
                  <a:txBody>
                    <a:bodyPr/>
                    <a:lstStyle/>
                    <a:p>
                      <a:r>
                        <a:rPr lang="de-DE" sz="1200" dirty="0"/>
                        <a:t>WST</a:t>
                      </a:r>
                    </a:p>
                  </a:txBody>
                  <a:tcPr marL="91439" marR="91439" marT="45718" marB="45718"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de-DE" sz="1200" dirty="0">
                          <a:sym typeface="Symbol"/>
                        </a:rPr>
                        <a:t></a:t>
                      </a:r>
                      <a:r>
                        <a:rPr lang="de-DE" sz="1200" baseline="0" dirty="0">
                          <a:sym typeface="Symbol"/>
                        </a:rPr>
                        <a:t> 35</a:t>
                      </a:r>
                      <a:endParaRPr lang="de-DE" sz="1200" dirty="0"/>
                    </a:p>
                  </a:txBody>
                  <a:tcPr marL="91439" marR="91439" marT="45718" marB="45718"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400" dirty="0"/>
                    </a:p>
                  </a:txBody>
                  <a:tcPr marL="91439" marR="91439" marT="45718" marB="45718"/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400" dirty="0">
                          <a:sym typeface="Symbol"/>
                        </a:rPr>
                        <a:t></a:t>
                      </a:r>
                      <a:r>
                        <a:rPr lang="de-DE" sz="1400" baseline="0" dirty="0">
                          <a:sym typeface="Symbol"/>
                        </a:rPr>
                        <a:t> 33</a:t>
                      </a:r>
                      <a:endParaRPr lang="de-DE" sz="1400" dirty="0"/>
                    </a:p>
                  </a:txBody>
                  <a:tcPr marL="91439" marR="91439" marT="45718" marB="45718"/>
                </a:tc>
                <a:tc hMerge="1">
                  <a:txBody>
                    <a:bodyPr/>
                    <a:lstStyle/>
                    <a:p>
                      <a:endParaRPr lang="de-DE" sz="1400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400" dirty="0">
                          <a:sym typeface="Symbol"/>
                        </a:rPr>
                        <a:t></a:t>
                      </a:r>
                      <a:r>
                        <a:rPr lang="de-DE" sz="1400" baseline="0" dirty="0">
                          <a:sym typeface="Symbol"/>
                        </a:rPr>
                        <a:t> 34</a:t>
                      </a:r>
                      <a:endParaRPr lang="de-DE" sz="1400" dirty="0"/>
                    </a:p>
                  </a:txBody>
                  <a:tcPr marL="91439" marR="91439" marT="45718" marB="45718"/>
                </a:tc>
                <a:tc hMerge="1">
                  <a:txBody>
                    <a:bodyPr/>
                    <a:lstStyle/>
                    <a:p>
                      <a:endParaRPr lang="de-D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400" dirty="0"/>
                        <a:t>102</a:t>
                      </a:r>
                    </a:p>
                  </a:txBody>
                  <a:tcPr marL="91439" marR="91439" marT="45718" marB="45718"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</a:tbl>
          </a:graphicData>
        </a:graphic>
      </p:graphicFrame>
      <p:pic>
        <p:nvPicPr>
          <p:cNvPr id="2" name="Grafik 1">
            <a:extLst>
              <a:ext uri="{FF2B5EF4-FFF2-40B4-BE49-F238E27FC236}">
                <a16:creationId xmlns:a16="http://schemas.microsoft.com/office/drawing/2014/main" id="{EDD06EDE-5A16-253E-DDC2-89E1743F0A7B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2539"/>
          <a:stretch/>
        </p:blipFill>
        <p:spPr bwMode="auto">
          <a:xfrm>
            <a:off x="539552" y="335577"/>
            <a:ext cx="1008112" cy="9239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>
    <p:pull dir="r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el 8">
            <a:extLst>
              <a:ext uri="{FF2B5EF4-FFF2-40B4-BE49-F238E27FC236}">
                <a16:creationId xmlns:a16="http://schemas.microsoft.com/office/drawing/2014/main" id="{ED3A7F1D-65FF-4A8B-B7DC-9B4BAFF23C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7422" y="428604"/>
            <a:ext cx="6200764" cy="771531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de-DE" b="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Abitur – Block II</a:t>
            </a:r>
          </a:p>
        </p:txBody>
      </p:sp>
      <p:sp>
        <p:nvSpPr>
          <p:cNvPr id="10" name="Textplatzhalter 9">
            <a:extLst>
              <a:ext uri="{FF2B5EF4-FFF2-40B4-BE49-F238E27FC236}">
                <a16:creationId xmlns:a16="http://schemas.microsoft.com/office/drawing/2014/main" id="{45E015AE-719A-4381-B59B-2F0A5AB3166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22313" y="1500188"/>
            <a:ext cx="7772400" cy="4857750"/>
          </a:xfrm>
        </p:spPr>
        <p:txBody>
          <a:bodyPr>
            <a:normAutofit lnSpcReduction="10000"/>
          </a:bodyPr>
          <a:lstStyle/>
          <a:p>
            <a:pPr fontAlgn="auto">
              <a:spcAft>
                <a:spcPts val="0"/>
              </a:spcAft>
              <a:buClr>
                <a:schemeClr val="accent3"/>
              </a:buClr>
              <a:buFont typeface="Georgia"/>
              <a:buNone/>
              <a:defRPr/>
            </a:pPr>
            <a:r>
              <a:rPr lang="de-DE" sz="3000" b="1" dirty="0"/>
              <a:t>Abiturprüfung</a:t>
            </a:r>
          </a:p>
          <a:p>
            <a:pPr fontAlgn="auto">
              <a:spcAft>
                <a:spcPts val="0"/>
              </a:spcAft>
              <a:buClr>
                <a:schemeClr val="accent3"/>
              </a:buClr>
              <a:buFont typeface="Georgia"/>
              <a:buNone/>
              <a:defRPr/>
            </a:pPr>
            <a:endParaRPr lang="de-DE" dirty="0"/>
          </a:p>
          <a:p>
            <a:pPr marL="0" algn="just" fontAlgn="auto">
              <a:spcAft>
                <a:spcPts val="0"/>
              </a:spcAft>
              <a:buClr>
                <a:schemeClr val="accent3"/>
              </a:buClr>
              <a:buFont typeface="Arial" pitchFamily="34" charset="0"/>
              <a:buChar char="•"/>
              <a:defRPr/>
            </a:pPr>
            <a:r>
              <a:rPr lang="de-DE" sz="2700" dirty="0"/>
              <a:t> in vier Fächern (zwei LKs, zwei GKs)</a:t>
            </a:r>
          </a:p>
          <a:p>
            <a:pPr marL="877824" lvl="2" indent="-219456" algn="just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de-DE" sz="2400" dirty="0"/>
              <a:t>davon: drei schriftlich, eine mündlich</a:t>
            </a:r>
          </a:p>
          <a:p>
            <a:pPr marL="877824" lvl="2" indent="-219456" algn="just"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de-DE" sz="2400" dirty="0"/>
          </a:p>
          <a:p>
            <a:pPr marL="0" algn="just" fontAlgn="auto">
              <a:spcAft>
                <a:spcPts val="0"/>
              </a:spcAft>
              <a:buClr>
                <a:schemeClr val="accent3"/>
              </a:buClr>
              <a:buFont typeface="Arial" pitchFamily="34" charset="0"/>
              <a:buChar char="•"/>
              <a:defRPr/>
            </a:pPr>
            <a:r>
              <a:rPr lang="de-DE" sz="2700" dirty="0"/>
              <a:t> zum Bestehen: </a:t>
            </a:r>
          </a:p>
          <a:p>
            <a:pPr marL="612648" lvl="1" indent="-246888" algn="just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de-DE" sz="2400" dirty="0"/>
              <a:t>mind. 100 Punkte</a:t>
            </a:r>
          </a:p>
          <a:p>
            <a:pPr marL="612648" lvl="1" indent="-246888" algn="just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de-DE" sz="2400" dirty="0"/>
              <a:t>in zwei Prüfungen (darunter ein LK) mind. 25 Punkte</a:t>
            </a:r>
          </a:p>
          <a:p>
            <a:pPr marL="0" algn="just" fontAlgn="auto">
              <a:spcAft>
                <a:spcPts val="0"/>
              </a:spcAft>
              <a:buClr>
                <a:schemeClr val="accent3"/>
              </a:buClr>
              <a:buFont typeface="Arial" pitchFamily="34" charset="0"/>
              <a:buChar char="•"/>
              <a:defRPr/>
            </a:pPr>
            <a:endParaRPr lang="de-DE" sz="2600" dirty="0"/>
          </a:p>
          <a:p>
            <a:pPr marL="0" algn="just" fontAlgn="auto">
              <a:spcAft>
                <a:spcPts val="0"/>
              </a:spcAft>
              <a:buClr>
                <a:schemeClr val="accent3"/>
              </a:buClr>
              <a:buFont typeface="Arial" pitchFamily="34" charset="0"/>
              <a:buChar char="•"/>
              <a:defRPr/>
            </a:pPr>
            <a:r>
              <a:rPr lang="de-DE" sz="2600" dirty="0"/>
              <a:t> jede Prüfungsnote wird </a:t>
            </a:r>
            <a:r>
              <a:rPr lang="de-DE" sz="2600" u="sng" dirty="0"/>
              <a:t>fünffach</a:t>
            </a:r>
            <a:r>
              <a:rPr lang="de-DE" sz="2600" dirty="0"/>
              <a:t> gewertet </a:t>
            </a:r>
          </a:p>
          <a:p>
            <a:pPr marL="0" algn="just" fontAlgn="auto">
              <a:spcAft>
                <a:spcPts val="0"/>
              </a:spcAft>
              <a:buClr>
                <a:schemeClr val="accent3"/>
              </a:buClr>
              <a:buFont typeface="Arial" pitchFamily="34" charset="0"/>
              <a:buChar char="•"/>
              <a:defRPr/>
            </a:pPr>
            <a:endParaRPr lang="de-DE" sz="2600" dirty="0"/>
          </a:p>
          <a:p>
            <a:pPr marL="0" algn="just" fontAlgn="auto">
              <a:spcAft>
                <a:spcPts val="0"/>
              </a:spcAft>
              <a:buClr>
                <a:schemeClr val="accent3"/>
              </a:buClr>
              <a:buFont typeface="Georgia"/>
              <a:buNone/>
              <a:defRPr/>
            </a:pPr>
            <a:r>
              <a:rPr lang="de-DE" sz="2600" dirty="0">
                <a:sym typeface="Wingdings" pitchFamily="2" charset="2"/>
              </a:rPr>
              <a:t> Block II: mind. 100, max. 300 Punkte</a:t>
            </a:r>
            <a:endParaRPr lang="de-DE" sz="2600" dirty="0"/>
          </a:p>
          <a:p>
            <a:pPr fontAlgn="auto">
              <a:spcAft>
                <a:spcPts val="0"/>
              </a:spcAft>
              <a:buClr>
                <a:schemeClr val="accent3"/>
              </a:buClr>
              <a:buFont typeface="Georgia"/>
              <a:buNone/>
              <a:defRPr/>
            </a:pPr>
            <a:endParaRPr lang="de-DE" dirty="0"/>
          </a:p>
        </p:txBody>
      </p:sp>
      <p:pic>
        <p:nvPicPr>
          <p:cNvPr id="2" name="Grafik 1">
            <a:extLst>
              <a:ext uri="{FF2B5EF4-FFF2-40B4-BE49-F238E27FC236}">
                <a16:creationId xmlns:a16="http://schemas.microsoft.com/office/drawing/2014/main" id="{BE957CCA-CAB4-B7AE-E0A7-7CB21B675225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2539"/>
          <a:stretch/>
        </p:blipFill>
        <p:spPr bwMode="auto">
          <a:xfrm>
            <a:off x="539552" y="335577"/>
            <a:ext cx="1008112" cy="9239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>
    <p:pull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2000" fill="hold"/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2000" fill="hold"/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2000" fill="hold"/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2000" fill="hold"/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2000" fill="hold"/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2000" fill="hold"/>
                                        <p:tgtEl>
                                          <p:spTgt spid="10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2000" fill="hold"/>
                                        <p:tgtEl>
                                          <p:spTgt spid="10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el 8">
            <a:extLst>
              <a:ext uri="{FF2B5EF4-FFF2-40B4-BE49-F238E27FC236}">
                <a16:creationId xmlns:a16="http://schemas.microsoft.com/office/drawing/2014/main" id="{67D50DDD-CDEF-4DD5-B0AF-CFC9055484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7422" y="428604"/>
            <a:ext cx="6200764" cy="771531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de-DE" b="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Abitur</a:t>
            </a:r>
            <a:r>
              <a:rPr lang="de-DE" dirty="0"/>
              <a:t> </a:t>
            </a:r>
          </a:p>
        </p:txBody>
      </p:sp>
      <p:sp>
        <p:nvSpPr>
          <p:cNvPr id="22531" name="Textplatzhalter 9">
            <a:extLst>
              <a:ext uri="{FF2B5EF4-FFF2-40B4-BE49-F238E27FC236}">
                <a16:creationId xmlns:a16="http://schemas.microsoft.com/office/drawing/2014/main" id="{26FD4C2F-0CD5-41AF-8AA4-3CBC6A74C34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22313" y="1500188"/>
            <a:ext cx="7772400" cy="4857750"/>
          </a:xfrm>
        </p:spPr>
        <p:txBody>
          <a:bodyPr/>
          <a:lstStyle/>
          <a:p>
            <a:pPr marL="44450" algn="ctr"/>
            <a:r>
              <a:rPr lang="de-DE" altLang="de-DE" sz="3000" dirty="0"/>
              <a:t>Zusammenfassung:</a:t>
            </a:r>
          </a:p>
          <a:p>
            <a:pPr marL="44450"/>
            <a:endParaRPr lang="de-DE" altLang="de-DE" sz="2600" dirty="0"/>
          </a:p>
          <a:p>
            <a:pPr marL="44450"/>
            <a:endParaRPr lang="de-DE" altLang="de-DE" dirty="0"/>
          </a:p>
        </p:txBody>
      </p:sp>
      <p:sp>
        <p:nvSpPr>
          <p:cNvPr id="5" name="Inhaltsplatzhalter 5">
            <a:extLst>
              <a:ext uri="{FF2B5EF4-FFF2-40B4-BE49-F238E27FC236}">
                <a16:creationId xmlns:a16="http://schemas.microsoft.com/office/drawing/2014/main" id="{1CAC964C-DDD2-4BCD-AEE1-9BAABBC39408}"/>
              </a:ext>
            </a:extLst>
          </p:cNvPr>
          <p:cNvSpPr txBox="1">
            <a:spLocks/>
          </p:cNvSpPr>
          <p:nvPr/>
        </p:nvSpPr>
        <p:spPr>
          <a:xfrm>
            <a:off x="857224" y="3143248"/>
            <a:ext cx="4214842" cy="2332856"/>
          </a:xfrm>
          <a:prstGeom prst="rect">
            <a:avLst/>
          </a:prstGeom>
          <a:scene3d>
            <a:camera prst="isometricOffAxis1Right"/>
            <a:lightRig rig="threePt" dir="t"/>
          </a:scene3d>
          <a:sp3d>
            <a:bevelT w="254000" h="254000"/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 marL="180975" algn="ctr" fontAlgn="auto"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Font typeface="Arial" pitchFamily="34" charset="0"/>
              <a:buNone/>
              <a:defRPr/>
            </a:pPr>
            <a:r>
              <a:rPr lang="de-DE" sz="2000" dirty="0"/>
              <a:t>Block I</a:t>
            </a:r>
          </a:p>
          <a:p>
            <a:pPr marL="365760" indent="-256032" fontAlgn="auto"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Font typeface="Arial" pitchFamily="34" charset="0"/>
              <a:buNone/>
              <a:defRPr/>
            </a:pPr>
            <a:endParaRPr lang="de-DE" sz="2000" dirty="0"/>
          </a:p>
          <a:p>
            <a:pPr marL="180975" fontAlgn="auto"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Font typeface="Arial" pitchFamily="34" charset="0"/>
              <a:buNone/>
              <a:defRPr/>
            </a:pPr>
            <a:r>
              <a:rPr lang="de-DE" sz="2000" dirty="0">
                <a:solidFill>
                  <a:srgbClr val="FF0000"/>
                </a:solidFill>
              </a:rPr>
              <a:t>8</a:t>
            </a:r>
            <a:r>
              <a:rPr lang="de-DE" sz="2000" dirty="0"/>
              <a:t> LK und 27-32 GK aus den zwei Jahren der Qualifikationsphase</a:t>
            </a:r>
          </a:p>
          <a:p>
            <a:pPr marL="180975" fontAlgn="auto"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Font typeface="Arial" pitchFamily="34" charset="0"/>
              <a:buNone/>
              <a:defRPr/>
            </a:pPr>
            <a:endParaRPr lang="de-DE" sz="2000" dirty="0"/>
          </a:p>
          <a:p>
            <a:pPr marL="180975" fontAlgn="auto"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Font typeface="Arial" pitchFamily="34" charset="0"/>
              <a:buNone/>
              <a:defRPr/>
            </a:pPr>
            <a:r>
              <a:rPr lang="de-DE" sz="2000" dirty="0"/>
              <a:t>[LK </a:t>
            </a:r>
            <a:r>
              <a:rPr lang="de-DE" sz="2000" dirty="0">
                <a:solidFill>
                  <a:srgbClr val="FF0000"/>
                </a:solidFill>
              </a:rPr>
              <a:t>2</a:t>
            </a:r>
            <a:r>
              <a:rPr lang="de-DE" sz="2000" dirty="0"/>
              <a:t>-fache, GK </a:t>
            </a:r>
            <a:r>
              <a:rPr lang="de-DE" sz="2000" dirty="0">
                <a:solidFill>
                  <a:srgbClr val="FF0000"/>
                </a:solidFill>
              </a:rPr>
              <a:t>1</a:t>
            </a:r>
            <a:r>
              <a:rPr lang="de-DE" sz="2000" dirty="0"/>
              <a:t>-fache Wertung</a:t>
            </a:r>
          </a:p>
          <a:p>
            <a:pPr marL="180975" fontAlgn="auto"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Font typeface="Arial" pitchFamily="34" charset="0"/>
              <a:buNone/>
              <a:defRPr/>
            </a:pPr>
            <a:r>
              <a:rPr lang="de-DE" sz="2000" dirty="0">
                <a:sym typeface="Wingdings" panose="05000000000000000000" pitchFamily="2" charset="2"/>
              </a:rPr>
              <a:t> 200 bis 600 Punkte</a:t>
            </a:r>
            <a:r>
              <a:rPr lang="de-DE" sz="2000" dirty="0"/>
              <a:t>]</a:t>
            </a:r>
          </a:p>
          <a:p>
            <a:pPr marL="365760" indent="-256032" fontAlgn="auto"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Font typeface="Arial" pitchFamily="34" charset="0"/>
              <a:buNone/>
              <a:defRPr/>
            </a:pPr>
            <a:endParaRPr lang="de-DE" sz="2000" dirty="0"/>
          </a:p>
          <a:p>
            <a:pPr marL="365760" indent="-256032" fontAlgn="auto"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Font typeface="Arial" pitchFamily="34" charset="0"/>
              <a:buNone/>
              <a:defRPr/>
            </a:pPr>
            <a:endParaRPr lang="de-DE" sz="2000" dirty="0"/>
          </a:p>
          <a:p>
            <a:pPr marL="365760" indent="-161925" fontAlgn="auto"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Font typeface="Arial" pitchFamily="34" charset="0"/>
              <a:buNone/>
              <a:defRPr/>
            </a:pPr>
            <a:endParaRPr lang="de-DE" sz="2000" dirty="0"/>
          </a:p>
          <a:p>
            <a:pPr marL="365760" indent="-161925" fontAlgn="auto"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Font typeface="Arial" pitchFamily="34" charset="0"/>
              <a:buNone/>
              <a:defRPr/>
            </a:pPr>
            <a:endParaRPr lang="de-DE" sz="2000" dirty="0"/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0A5DB58C-034F-4D35-B131-F20321FF4DE8}"/>
              </a:ext>
            </a:extLst>
          </p:cNvPr>
          <p:cNvSpPr txBox="1">
            <a:spLocks/>
          </p:cNvSpPr>
          <p:nvPr/>
        </p:nvSpPr>
        <p:spPr>
          <a:xfrm>
            <a:off x="4857752" y="3000372"/>
            <a:ext cx="3786214" cy="2332856"/>
          </a:xfrm>
          <a:prstGeom prst="rect">
            <a:avLst/>
          </a:prstGeom>
          <a:scene3d>
            <a:camera prst="isometricOffAxis1Right"/>
            <a:lightRig rig="threePt" dir="t"/>
          </a:scene3d>
          <a:sp3d>
            <a:bevelT w="254000" h="254000"/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None/>
              <a:defRPr/>
            </a:pPr>
            <a:endParaRPr lang="de-DE" sz="2000" dirty="0"/>
          </a:p>
          <a:p>
            <a:pPr marL="342900" indent="-342900" algn="ctr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de-DE" sz="2000" dirty="0"/>
              <a:t>Block II</a:t>
            </a:r>
          </a:p>
          <a:p>
            <a:pPr marL="342900" indent="-161925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None/>
              <a:defRPr/>
            </a:pPr>
            <a:endParaRPr lang="de-DE" sz="800" dirty="0"/>
          </a:p>
          <a:p>
            <a:pPr marL="342900" indent="-161925" algn="ctr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de-DE" sz="2000" dirty="0">
                <a:solidFill>
                  <a:srgbClr val="FF0000"/>
                </a:solidFill>
              </a:rPr>
              <a:t>4</a:t>
            </a:r>
            <a:r>
              <a:rPr lang="de-DE" sz="2000" dirty="0"/>
              <a:t> Abiturprüfungen </a:t>
            </a:r>
          </a:p>
          <a:p>
            <a:pPr marL="342900" indent="-161925" algn="ctr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de-DE" sz="2000" dirty="0">
                <a:solidFill>
                  <a:schemeClr val="tx1"/>
                </a:solidFill>
              </a:rPr>
              <a:t>[</a:t>
            </a:r>
            <a:r>
              <a:rPr lang="de-DE" sz="2000" dirty="0">
                <a:solidFill>
                  <a:srgbClr val="FF0000"/>
                </a:solidFill>
              </a:rPr>
              <a:t>5</a:t>
            </a:r>
            <a:r>
              <a:rPr lang="de-DE" sz="2000" dirty="0"/>
              <a:t>-fache Wertung </a:t>
            </a:r>
          </a:p>
          <a:p>
            <a:pPr marL="342900" indent="-161925" algn="ctr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de-DE" sz="2000" dirty="0">
                <a:sym typeface="Wingdings" panose="05000000000000000000" pitchFamily="2" charset="2"/>
              </a:rPr>
              <a:t> 100 bis 300 Punkte</a:t>
            </a:r>
            <a:r>
              <a:rPr lang="de-DE" sz="2000" dirty="0"/>
              <a:t>]</a:t>
            </a:r>
          </a:p>
          <a:p>
            <a:pPr marL="342900" indent="-161925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None/>
              <a:defRPr/>
            </a:pPr>
            <a:endParaRPr lang="de-DE" sz="2000" dirty="0"/>
          </a:p>
          <a:p>
            <a:pPr marL="342900" indent="-161925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None/>
              <a:defRPr/>
            </a:pPr>
            <a:endParaRPr lang="de-DE" sz="2000" dirty="0"/>
          </a:p>
        </p:txBody>
      </p:sp>
      <p:pic>
        <p:nvPicPr>
          <p:cNvPr id="2" name="Grafik 1">
            <a:extLst>
              <a:ext uri="{FF2B5EF4-FFF2-40B4-BE49-F238E27FC236}">
                <a16:creationId xmlns:a16="http://schemas.microsoft.com/office/drawing/2014/main" id="{BA0FEB33-B8D2-FC16-97D3-C07EE5B9F58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2539"/>
          <a:stretch/>
        </p:blipFill>
        <p:spPr bwMode="auto">
          <a:xfrm>
            <a:off x="539552" y="335577"/>
            <a:ext cx="1008112" cy="9239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>
    <p:pull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el 8">
            <a:extLst>
              <a:ext uri="{FF2B5EF4-FFF2-40B4-BE49-F238E27FC236}">
                <a16:creationId xmlns:a16="http://schemas.microsoft.com/office/drawing/2014/main" id="{66B4A3CF-BCBC-4419-8120-F65309DD8A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7422" y="428604"/>
            <a:ext cx="6200764" cy="771531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de-DE" b="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Abitur</a:t>
            </a:r>
            <a:endParaRPr lang="de-DE" dirty="0"/>
          </a:p>
        </p:txBody>
      </p:sp>
      <p:sp>
        <p:nvSpPr>
          <p:cNvPr id="10" name="Textplatzhalter 9">
            <a:extLst>
              <a:ext uri="{FF2B5EF4-FFF2-40B4-BE49-F238E27FC236}">
                <a16:creationId xmlns:a16="http://schemas.microsoft.com/office/drawing/2014/main" id="{51DD9D4B-FD6C-4627-BFE2-100DEADEC2E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28625" y="1500188"/>
            <a:ext cx="8066088" cy="4857750"/>
          </a:xfrm>
        </p:spPr>
        <p:txBody>
          <a:bodyPr>
            <a:normAutofit/>
          </a:bodyPr>
          <a:lstStyle/>
          <a:p>
            <a:pPr fontAlgn="auto">
              <a:spcAft>
                <a:spcPts val="0"/>
              </a:spcAft>
              <a:buClr>
                <a:schemeClr val="accent3"/>
              </a:buClr>
              <a:buFont typeface="Arial" pitchFamily="34" charset="0"/>
              <a:buChar char="•"/>
              <a:defRPr/>
            </a:pPr>
            <a:r>
              <a:rPr lang="de-DE" sz="2800" dirty="0"/>
              <a:t>Ermittlung der Abiturnote:</a:t>
            </a:r>
          </a:p>
          <a:p>
            <a:pPr marL="658368" lvl="1" indent="-246888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de-DE" sz="2400" dirty="0"/>
              <a:t>Addition der Gesamtpunkte aus Block I und Block II</a:t>
            </a:r>
          </a:p>
          <a:p>
            <a:pPr marL="658368" lvl="1" indent="-246888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de-DE" sz="2400" dirty="0"/>
              <a:t>Umrechnungstabelle</a:t>
            </a:r>
          </a:p>
          <a:p>
            <a:pPr marL="658368" lvl="1" indent="-246888"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de-DE" dirty="0"/>
          </a:p>
          <a:p>
            <a:pPr marL="658368" lvl="1" indent="-246888"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de-DE" dirty="0"/>
          </a:p>
          <a:p>
            <a:pPr marL="658368" lvl="1" indent="-246888"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de-DE" dirty="0"/>
          </a:p>
          <a:p>
            <a:pPr marL="658368" lvl="1" indent="-246888"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de-DE" dirty="0"/>
          </a:p>
          <a:p>
            <a:pPr marL="658368" lvl="1" indent="-246888"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de-DE" dirty="0"/>
          </a:p>
          <a:p>
            <a:pPr marL="658368" lvl="1" indent="-246888"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de-DE" dirty="0"/>
          </a:p>
          <a:p>
            <a:pPr marL="658368" lvl="1" indent="-246888"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de-DE" dirty="0"/>
          </a:p>
          <a:p>
            <a:pPr marL="658368" lvl="1" indent="-246888"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de-DE" dirty="0"/>
          </a:p>
          <a:p>
            <a:pPr marL="658368" lvl="1" indent="-246888"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de-DE" dirty="0"/>
          </a:p>
          <a:p>
            <a:pPr marL="658368" lvl="1" indent="-246888"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de-DE" dirty="0">
              <a:sym typeface="Wingdings" pitchFamily="2" charset="2"/>
            </a:endParaRPr>
          </a:p>
        </p:txBody>
      </p:sp>
      <p:pic>
        <p:nvPicPr>
          <p:cNvPr id="23557" name="Picture 5">
            <a:extLst>
              <a:ext uri="{FF2B5EF4-FFF2-40B4-BE49-F238E27FC236}">
                <a16:creationId xmlns:a16="http://schemas.microsoft.com/office/drawing/2014/main" id="{93F75547-0227-4A89-8653-C638340A52C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duotone>
              <a:prstClr val="black"/>
              <a:schemeClr val="accent1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71813" y="2874330"/>
            <a:ext cx="5072062" cy="3376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Grafik 1">
            <a:extLst>
              <a:ext uri="{FF2B5EF4-FFF2-40B4-BE49-F238E27FC236}">
                <a16:creationId xmlns:a16="http://schemas.microsoft.com/office/drawing/2014/main" id="{4D4F997B-8710-8897-B8E2-DE88C43DA0D0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2539"/>
          <a:stretch/>
        </p:blipFill>
        <p:spPr bwMode="auto">
          <a:xfrm>
            <a:off x="539552" y="318747"/>
            <a:ext cx="1008112" cy="9239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>
    <p:pull dir="r"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el 8">
            <a:extLst>
              <a:ext uri="{FF2B5EF4-FFF2-40B4-BE49-F238E27FC236}">
                <a16:creationId xmlns:a16="http://schemas.microsoft.com/office/drawing/2014/main" id="{B88AED6C-D8DB-4345-95FD-149F1C59D3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7422" y="428604"/>
            <a:ext cx="6200764" cy="771531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de-DE" b="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Fragen???</a:t>
            </a:r>
            <a:endParaRPr lang="de-DE" dirty="0"/>
          </a:p>
        </p:txBody>
      </p:sp>
      <p:sp>
        <p:nvSpPr>
          <p:cNvPr id="10" name="Textplatzhalter 9">
            <a:extLst>
              <a:ext uri="{FF2B5EF4-FFF2-40B4-BE49-F238E27FC236}">
                <a16:creationId xmlns:a16="http://schemas.microsoft.com/office/drawing/2014/main" id="{E626C306-5ACF-4A0C-9AC0-B007AA00848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22313" y="1500188"/>
            <a:ext cx="7772400" cy="4857750"/>
          </a:xfrm>
        </p:spPr>
        <p:txBody>
          <a:bodyPr>
            <a:normAutofit/>
          </a:bodyPr>
          <a:lstStyle/>
          <a:p>
            <a:pPr fontAlgn="auto">
              <a:spcAft>
                <a:spcPts val="0"/>
              </a:spcAft>
              <a:buClr>
                <a:schemeClr val="accent3"/>
              </a:buClr>
              <a:buFont typeface="Georgia"/>
              <a:buNone/>
              <a:defRPr/>
            </a:pPr>
            <a:endParaRPr lang="de-DE" dirty="0"/>
          </a:p>
          <a:p>
            <a:pPr marL="658368" lvl="1" indent="-246888"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de-DE" dirty="0"/>
          </a:p>
          <a:p>
            <a:pPr marL="658368" lvl="1" indent="-246888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de-DE" sz="2800" dirty="0">
                <a:solidFill>
                  <a:schemeClr val="tx1"/>
                </a:solidFill>
                <a:sym typeface="Wingdings" pitchFamily="2" charset="2"/>
              </a:rPr>
              <a:t>Informationsheft der Bezirksregierung</a:t>
            </a:r>
          </a:p>
          <a:p>
            <a:pPr marL="658368" lvl="1" indent="-246888"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de-DE" sz="2800" dirty="0">
              <a:solidFill>
                <a:schemeClr val="tx1"/>
              </a:solidFill>
              <a:sym typeface="Wingdings" pitchFamily="2" charset="2"/>
            </a:endParaRPr>
          </a:p>
          <a:p>
            <a:pPr marL="658368" lvl="1" indent="-246888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de-DE" sz="2800" dirty="0">
                <a:solidFill>
                  <a:schemeClr val="tx1"/>
                </a:solidFill>
                <a:sym typeface="Wingdings" pitchFamily="2" charset="2"/>
              </a:rPr>
              <a:t>Möglichkeit, sich von </a:t>
            </a:r>
            <a:r>
              <a:rPr lang="de-DE" sz="2800" dirty="0" err="1">
                <a:solidFill>
                  <a:schemeClr val="tx1"/>
                </a:solidFill>
                <a:sym typeface="Wingdings" pitchFamily="2" charset="2"/>
              </a:rPr>
              <a:t>Jgst</a:t>
            </a:r>
            <a:r>
              <a:rPr lang="de-DE" sz="2800" dirty="0">
                <a:solidFill>
                  <a:schemeClr val="tx1"/>
                </a:solidFill>
                <a:sym typeface="Wingdings" pitchFamily="2" charset="2"/>
              </a:rPr>
              <a:t>.-Leitern beraten zu lassen </a:t>
            </a:r>
            <a:endParaRPr lang="de-DE" sz="2800" dirty="0">
              <a:solidFill>
                <a:schemeClr val="tx1"/>
              </a:solidFill>
            </a:endParaRPr>
          </a:p>
          <a:p>
            <a:pPr marL="658368" lvl="1" indent="-246888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de-DE" sz="2800" dirty="0">
                <a:solidFill>
                  <a:schemeClr val="tx1"/>
                </a:solidFill>
              </a:rPr>
              <a:t>Rückfragen zum Abitur </a:t>
            </a:r>
            <a:r>
              <a:rPr lang="de-DE" sz="2800" dirty="0">
                <a:solidFill>
                  <a:schemeClr val="tx1"/>
                </a:solidFill>
                <a:sym typeface="Wingdings" pitchFamily="2" charset="2"/>
              </a:rPr>
              <a:t> WYL</a:t>
            </a:r>
          </a:p>
          <a:p>
            <a:pPr marL="658368" lvl="1" indent="-246888"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de-DE" sz="2800" dirty="0">
              <a:solidFill>
                <a:schemeClr val="tx1"/>
              </a:solidFill>
              <a:sym typeface="Wingdings" pitchFamily="2" charset="2"/>
            </a:endParaRPr>
          </a:p>
          <a:p>
            <a:pPr marL="411480" lvl="1" indent="0" fontAlgn="auto">
              <a:spcAft>
                <a:spcPts val="0"/>
              </a:spcAft>
              <a:defRPr/>
            </a:pPr>
            <a:endParaRPr lang="de-DE" sz="2800" dirty="0">
              <a:solidFill>
                <a:schemeClr val="tx1"/>
              </a:solidFill>
            </a:endParaRPr>
          </a:p>
        </p:txBody>
      </p:sp>
      <p:pic>
        <p:nvPicPr>
          <p:cNvPr id="2" name="Grafik 1">
            <a:extLst>
              <a:ext uri="{FF2B5EF4-FFF2-40B4-BE49-F238E27FC236}">
                <a16:creationId xmlns:a16="http://schemas.microsoft.com/office/drawing/2014/main" id="{78030954-8F64-C92C-A80B-ED7B5D121AFB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2539"/>
          <a:stretch/>
        </p:blipFill>
        <p:spPr bwMode="auto">
          <a:xfrm>
            <a:off x="539552" y="318747"/>
            <a:ext cx="1008112" cy="9239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>
    <p:pull dir="r"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http://www.adpic.de/data/picture/detail/Uhr_zeigt_5_vor_12_42409.jpg">
            <a:extLst>
              <a:ext uri="{FF2B5EF4-FFF2-40B4-BE49-F238E27FC236}">
                <a16:creationId xmlns:a16="http://schemas.microsoft.com/office/drawing/2014/main" id="{862A5CB6-D642-860B-E057-35DC9BCB62F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  <a:lum contrast="20000"/>
          </a:blip>
          <a:srcRect t="10358"/>
          <a:stretch>
            <a:fillRect/>
          </a:stretch>
        </p:blipFill>
        <p:spPr bwMode="auto">
          <a:xfrm>
            <a:off x="0" y="1500174"/>
            <a:ext cx="9144000" cy="5357826"/>
          </a:xfrm>
          <a:prstGeom prst="rect">
            <a:avLst/>
          </a:prstGeom>
          <a:noFill/>
        </p:spPr>
      </p:pic>
      <p:sp>
        <p:nvSpPr>
          <p:cNvPr id="9" name="Titel 8">
            <a:extLst>
              <a:ext uri="{FF2B5EF4-FFF2-40B4-BE49-F238E27FC236}">
                <a16:creationId xmlns:a16="http://schemas.microsoft.com/office/drawing/2014/main" id="{B88AED6C-D8DB-4345-95FD-149F1C59D3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7422" y="428604"/>
            <a:ext cx="6200764" cy="771531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de-DE" b="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Guten Start in die Q2!!!</a:t>
            </a:r>
            <a:endParaRPr lang="de-DE" dirty="0"/>
          </a:p>
        </p:txBody>
      </p:sp>
      <p:sp>
        <p:nvSpPr>
          <p:cNvPr id="10" name="Textplatzhalter 9">
            <a:extLst>
              <a:ext uri="{FF2B5EF4-FFF2-40B4-BE49-F238E27FC236}">
                <a16:creationId xmlns:a16="http://schemas.microsoft.com/office/drawing/2014/main" id="{E626C306-5ACF-4A0C-9AC0-B007AA00848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22313" y="1500188"/>
            <a:ext cx="7772400" cy="4857750"/>
          </a:xfrm>
        </p:spPr>
        <p:txBody>
          <a:bodyPr>
            <a:normAutofit/>
          </a:bodyPr>
          <a:lstStyle/>
          <a:p>
            <a:pPr fontAlgn="auto">
              <a:spcAft>
                <a:spcPts val="0"/>
              </a:spcAft>
              <a:buClr>
                <a:schemeClr val="accent3"/>
              </a:buClr>
              <a:buFont typeface="Georgia"/>
              <a:buNone/>
              <a:defRPr/>
            </a:pPr>
            <a:endParaRPr lang="de-DE" dirty="0"/>
          </a:p>
          <a:p>
            <a:pPr marL="658368" lvl="1" indent="-246888"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de-DE" dirty="0"/>
          </a:p>
          <a:p>
            <a:pPr marL="658368" lvl="1" indent="-246888"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de-DE" sz="2800" dirty="0">
              <a:solidFill>
                <a:schemeClr val="tx1"/>
              </a:solidFill>
              <a:sym typeface="Wingdings" pitchFamily="2" charset="2"/>
            </a:endParaRPr>
          </a:p>
          <a:p>
            <a:pPr marL="411480" lvl="1" indent="0" fontAlgn="auto">
              <a:spcAft>
                <a:spcPts val="0"/>
              </a:spcAft>
              <a:defRPr/>
            </a:pPr>
            <a:endParaRPr lang="de-DE" sz="2800" dirty="0">
              <a:solidFill>
                <a:schemeClr val="tx1"/>
              </a:solidFill>
            </a:endParaRPr>
          </a:p>
        </p:txBody>
      </p:sp>
      <p:pic>
        <p:nvPicPr>
          <p:cNvPr id="2" name="Grafik 1">
            <a:extLst>
              <a:ext uri="{FF2B5EF4-FFF2-40B4-BE49-F238E27FC236}">
                <a16:creationId xmlns:a16="http://schemas.microsoft.com/office/drawing/2014/main" id="{78030954-8F64-C92C-A80B-ED7B5D121AFB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2539"/>
          <a:stretch/>
        </p:blipFill>
        <p:spPr bwMode="auto">
          <a:xfrm>
            <a:off x="539552" y="318747"/>
            <a:ext cx="1008112" cy="92392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496410417"/>
      </p:ext>
    </p:extLst>
  </p:cSld>
  <p:clrMapOvr>
    <a:masterClrMapping/>
  </p:clrMapOvr>
  <p:transition>
    <p:pull dir="r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el 8">
            <a:extLst>
              <a:ext uri="{FF2B5EF4-FFF2-40B4-BE49-F238E27FC236}">
                <a16:creationId xmlns:a16="http://schemas.microsoft.com/office/drawing/2014/main" id="{DFEDE472-AB93-4E12-8ABC-F6941561DF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7422" y="411775"/>
            <a:ext cx="6200764" cy="771531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de-DE" b="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Inhalt</a:t>
            </a:r>
          </a:p>
        </p:txBody>
      </p:sp>
      <p:sp>
        <p:nvSpPr>
          <p:cNvPr id="6147" name="Textplatzhalter 9">
            <a:extLst>
              <a:ext uri="{FF2B5EF4-FFF2-40B4-BE49-F238E27FC236}">
                <a16:creationId xmlns:a16="http://schemas.microsoft.com/office/drawing/2014/main" id="{6EAA3CDA-2EDA-4BFE-A311-105B626184C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22313" y="1500188"/>
            <a:ext cx="7772400" cy="5000625"/>
          </a:xfrm>
        </p:spPr>
        <p:txBody>
          <a:bodyPr/>
          <a:lstStyle/>
          <a:p>
            <a:pPr marL="44450">
              <a:buFont typeface="Arial" panose="020B0604020202020204" pitchFamily="34" charset="0"/>
              <a:buChar char="•"/>
            </a:pPr>
            <a:r>
              <a:rPr lang="de-DE" altLang="de-DE" sz="2200" dirty="0"/>
              <a:t> Zeitplan und wichtige Termine</a:t>
            </a:r>
          </a:p>
          <a:p>
            <a:pPr marL="44450">
              <a:buFont typeface="Arial" panose="020B0604020202020204" pitchFamily="34" charset="0"/>
              <a:buChar char="•"/>
            </a:pPr>
            <a:r>
              <a:rPr lang="de-DE" altLang="de-DE" sz="2200" dirty="0"/>
              <a:t> Klausuren in der Q2</a:t>
            </a:r>
          </a:p>
          <a:p>
            <a:pPr marL="44450">
              <a:buFont typeface="Arial" panose="020B0604020202020204" pitchFamily="34" charset="0"/>
              <a:buChar char="•"/>
            </a:pPr>
            <a:r>
              <a:rPr lang="de-DE" altLang="de-DE" sz="2200" dirty="0"/>
              <a:t> Ausgabe der Laufbahnbescheinigungen</a:t>
            </a:r>
          </a:p>
          <a:p>
            <a:pPr marL="44450">
              <a:buFont typeface="Arial" panose="020B0604020202020204" pitchFamily="34" charset="0"/>
              <a:buChar char="•"/>
            </a:pPr>
            <a:r>
              <a:rPr lang="de-DE" altLang="de-DE" sz="2200" dirty="0"/>
              <a:t> </a:t>
            </a:r>
            <a:r>
              <a:rPr lang="de-DE" altLang="de-DE" sz="2200" b="1" dirty="0"/>
              <a:t>Abitur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de-DE" altLang="de-DE" sz="2200" b="1" dirty="0">
                <a:solidFill>
                  <a:schemeClr val="tx2"/>
                </a:solidFill>
              </a:rPr>
              <a:t>Block I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de-DE" altLang="de-DE" sz="2200" b="1" dirty="0">
                <a:solidFill>
                  <a:schemeClr val="tx2"/>
                </a:solidFill>
              </a:rPr>
              <a:t>Zulassungsvoraussetzungen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de-DE" altLang="de-DE" sz="2200" b="1" dirty="0">
                <a:solidFill>
                  <a:schemeClr val="tx2"/>
                </a:solidFill>
              </a:rPr>
              <a:t>Berechnung der Gesamtqualifikation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de-DE" altLang="de-DE" sz="2200" b="1" dirty="0">
                <a:solidFill>
                  <a:schemeClr val="tx2"/>
                </a:solidFill>
              </a:rPr>
              <a:t>Beispiele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de-DE" altLang="de-DE" sz="2200" b="1" dirty="0">
                <a:solidFill>
                  <a:schemeClr val="tx2"/>
                </a:solidFill>
              </a:rPr>
              <a:t>Block II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de-DE" altLang="de-DE" sz="2200" b="1" dirty="0">
                <a:solidFill>
                  <a:schemeClr val="tx2"/>
                </a:solidFill>
              </a:rPr>
              <a:t>Abiturprüfungen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de-DE" altLang="de-DE" sz="2200" b="1" dirty="0">
                <a:solidFill>
                  <a:schemeClr val="tx2"/>
                </a:solidFill>
              </a:rPr>
              <a:t>Wahl des 3./4. Abiturfaches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de-DE" altLang="de-DE" sz="2200" b="1" dirty="0">
                <a:solidFill>
                  <a:schemeClr val="tx2"/>
                </a:solidFill>
              </a:rPr>
              <a:t>Berechnung der Abiturnote</a:t>
            </a:r>
            <a:endParaRPr lang="de-DE" altLang="de-DE" sz="2200" dirty="0"/>
          </a:p>
          <a:p>
            <a:pPr marL="44450">
              <a:buFont typeface="Arial" panose="020B0604020202020204" pitchFamily="34" charset="0"/>
              <a:buChar char="•"/>
            </a:pPr>
            <a:r>
              <a:rPr lang="de-DE" altLang="de-DE" sz="2200" dirty="0"/>
              <a:t> Fragen</a:t>
            </a:r>
          </a:p>
        </p:txBody>
      </p:sp>
      <p:pic>
        <p:nvPicPr>
          <p:cNvPr id="2" name="Grafik 1">
            <a:extLst>
              <a:ext uri="{FF2B5EF4-FFF2-40B4-BE49-F238E27FC236}">
                <a16:creationId xmlns:a16="http://schemas.microsoft.com/office/drawing/2014/main" id="{C044D6B5-12E9-7984-0CAA-A0BEF5949FB9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2539"/>
          <a:stretch/>
        </p:blipFill>
        <p:spPr bwMode="auto">
          <a:xfrm>
            <a:off x="539552" y="335577"/>
            <a:ext cx="1008112" cy="9239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>
    <p:pull dir="r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 descr="http://www.adpic.de/data/picture/detail/Uhr_zeigt_5_vor_12_42409.jpg">
            <a:extLst>
              <a:ext uri="{FF2B5EF4-FFF2-40B4-BE49-F238E27FC236}">
                <a16:creationId xmlns:a16="http://schemas.microsoft.com/office/drawing/2014/main" id="{A93E9902-B304-4821-B292-4D2A4A113C8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  <a:lum contrast="20000"/>
          </a:blip>
          <a:srcRect t="10358"/>
          <a:stretch>
            <a:fillRect/>
          </a:stretch>
        </p:blipFill>
        <p:spPr bwMode="auto">
          <a:xfrm>
            <a:off x="0" y="1500174"/>
            <a:ext cx="9144000" cy="5357826"/>
          </a:xfrm>
          <a:prstGeom prst="rect">
            <a:avLst/>
          </a:prstGeom>
          <a:noFill/>
        </p:spPr>
      </p:pic>
      <p:sp>
        <p:nvSpPr>
          <p:cNvPr id="9" name="Titel 8">
            <a:extLst>
              <a:ext uri="{FF2B5EF4-FFF2-40B4-BE49-F238E27FC236}">
                <a16:creationId xmlns:a16="http://schemas.microsoft.com/office/drawing/2014/main" id="{7FC6CE65-02B9-494F-902C-C5E85E916E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7422" y="428604"/>
            <a:ext cx="6200764" cy="771531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de-DE" b="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Countdown</a:t>
            </a:r>
            <a:endParaRPr lang="de-DE" dirty="0"/>
          </a:p>
        </p:txBody>
      </p:sp>
      <p:sp>
        <p:nvSpPr>
          <p:cNvPr id="10" name="Textplatzhalter 9">
            <a:extLst>
              <a:ext uri="{FF2B5EF4-FFF2-40B4-BE49-F238E27FC236}">
                <a16:creationId xmlns:a16="http://schemas.microsoft.com/office/drawing/2014/main" id="{5260D63F-9658-4C9E-94F8-A7CE27CE047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22313" y="2643188"/>
            <a:ext cx="7772400" cy="3714750"/>
          </a:xfrm>
        </p:spPr>
        <p:txBody>
          <a:bodyPr/>
          <a:lstStyle/>
          <a:p>
            <a:pPr marL="44450" algn="ctr"/>
            <a:r>
              <a:rPr lang="de-DE" altLang="de-DE" dirty="0"/>
              <a:t> </a:t>
            </a:r>
            <a:r>
              <a:rPr lang="de-DE" altLang="de-DE" sz="3600" dirty="0"/>
              <a:t>Es sind nur noch….</a:t>
            </a:r>
          </a:p>
          <a:p>
            <a:pPr marL="44450" algn="ctr"/>
            <a:endParaRPr lang="de-DE" altLang="de-DE" sz="3600" dirty="0"/>
          </a:p>
          <a:p>
            <a:pPr marL="44450" algn="ctr"/>
            <a:r>
              <a:rPr lang="de-DE" altLang="de-DE" sz="6000" b="1" dirty="0"/>
              <a:t> 137 Schultage </a:t>
            </a:r>
          </a:p>
          <a:p>
            <a:pPr marL="44450" algn="ctr"/>
            <a:endParaRPr lang="de-DE" altLang="de-DE" sz="3600" dirty="0"/>
          </a:p>
          <a:p>
            <a:pPr marL="44450" algn="ctr"/>
            <a:r>
              <a:rPr lang="de-DE" altLang="de-DE" sz="3600" dirty="0"/>
              <a:t>…bis zur ersten Abiturklausur!</a:t>
            </a:r>
          </a:p>
        </p:txBody>
      </p:sp>
      <p:pic>
        <p:nvPicPr>
          <p:cNvPr id="2" name="Grafik 1">
            <a:extLst>
              <a:ext uri="{FF2B5EF4-FFF2-40B4-BE49-F238E27FC236}">
                <a16:creationId xmlns:a16="http://schemas.microsoft.com/office/drawing/2014/main" id="{FC6B3F0D-D7CF-5E4A-3ADE-A3EA50F69356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2539"/>
          <a:stretch/>
        </p:blipFill>
        <p:spPr bwMode="auto">
          <a:xfrm>
            <a:off x="539552" y="335577"/>
            <a:ext cx="1008112" cy="9239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>
    <p:pull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2000" fill="hold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el 8">
            <a:extLst>
              <a:ext uri="{FF2B5EF4-FFF2-40B4-BE49-F238E27FC236}">
                <a16:creationId xmlns:a16="http://schemas.microsoft.com/office/drawing/2014/main" id="{B47766E0-4E68-473E-BA98-52DADB51FE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7422" y="500042"/>
            <a:ext cx="6200764" cy="771531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de-DE" b="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Zeitplan</a:t>
            </a:r>
            <a:r>
              <a:rPr lang="de-DE" dirty="0"/>
              <a:t> </a:t>
            </a:r>
            <a:r>
              <a:rPr lang="de-DE" b="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und</a:t>
            </a:r>
            <a:r>
              <a:rPr lang="de-DE" dirty="0"/>
              <a:t> </a:t>
            </a:r>
            <a:r>
              <a:rPr lang="de-DE" b="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Termine</a:t>
            </a:r>
            <a:endParaRPr lang="de-DE" dirty="0"/>
          </a:p>
        </p:txBody>
      </p:sp>
      <p:sp>
        <p:nvSpPr>
          <p:cNvPr id="10" name="Textplatzhalter 9">
            <a:extLst>
              <a:ext uri="{FF2B5EF4-FFF2-40B4-BE49-F238E27FC236}">
                <a16:creationId xmlns:a16="http://schemas.microsoft.com/office/drawing/2014/main" id="{C9F4A3B0-48E0-48F9-83A2-B9D6EC82334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22313" y="1271573"/>
            <a:ext cx="7772400" cy="5086365"/>
          </a:xfrm>
        </p:spPr>
        <p:txBody>
          <a:bodyPr>
            <a:normAutofit fontScale="77500" lnSpcReduction="20000"/>
          </a:bodyPr>
          <a:lstStyle/>
          <a:p>
            <a:pPr marL="44450">
              <a:buFont typeface="Arial" panose="020B0604020202020204" pitchFamily="34" charset="0"/>
              <a:buChar char="•"/>
            </a:pPr>
            <a:endParaRPr lang="de-DE" altLang="de-DE" sz="2300" dirty="0"/>
          </a:p>
          <a:p>
            <a:pPr marL="44450">
              <a:buFont typeface="Arial" panose="020B0604020202020204" pitchFamily="34" charset="0"/>
              <a:buChar char="•"/>
            </a:pPr>
            <a:r>
              <a:rPr lang="de-DE" altLang="de-DE" sz="2300" dirty="0"/>
              <a:t> Allgemeine Termine: siehe Terminplan</a:t>
            </a:r>
          </a:p>
          <a:p>
            <a:pPr marL="44450">
              <a:buFont typeface="Arial" panose="020B0604020202020204" pitchFamily="34" charset="0"/>
              <a:buChar char="•"/>
            </a:pPr>
            <a:r>
              <a:rPr lang="de-DE" altLang="de-DE" sz="2300" dirty="0"/>
              <a:t> Zeitplan für die schriftlichen Abiturtermine </a:t>
            </a:r>
            <a:r>
              <a:rPr lang="de-DE" altLang="de-DE" sz="2300" dirty="0">
                <a:sym typeface="Wingdings" panose="05000000000000000000" pitchFamily="2" charset="2"/>
              </a:rPr>
              <a:t> am Stufenbrett</a:t>
            </a:r>
          </a:p>
          <a:p>
            <a:pPr marL="44450"/>
            <a:endParaRPr lang="de-DE" altLang="de-DE" sz="2300" dirty="0">
              <a:sym typeface="Wingdings" panose="05000000000000000000" pitchFamily="2" charset="2"/>
            </a:endParaRPr>
          </a:p>
          <a:p>
            <a:pPr marL="44450">
              <a:buFont typeface="Arial" panose="020B0604020202020204" pitchFamily="34" charset="0"/>
              <a:buChar char="•"/>
            </a:pPr>
            <a:r>
              <a:rPr lang="de-DE" altLang="de-DE" sz="2300" dirty="0"/>
              <a:t> wichtige Termine vormerken: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de-DE" altLang="de-DE" sz="2300" dirty="0">
                <a:solidFill>
                  <a:schemeClr val="accent3">
                    <a:lumMod val="75000"/>
                  </a:schemeClr>
                </a:solidFill>
              </a:rPr>
              <a:t>Klausuren ca. ab 19.09.2024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de-DE" altLang="de-DE" sz="2300" dirty="0">
                <a:solidFill>
                  <a:schemeClr val="accent3">
                    <a:lumMod val="75000"/>
                  </a:schemeClr>
                </a:solidFill>
              </a:rPr>
              <a:t>Studienfahrten, Herbstferien, Quartalsende: 11.10.2024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de-DE" altLang="de-DE" sz="2300" dirty="0">
                <a:solidFill>
                  <a:schemeClr val="accent3">
                    <a:lumMod val="75000"/>
                  </a:schemeClr>
                </a:solidFill>
              </a:rPr>
              <a:t>Halbjahresende: 20.12.2024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de-DE" altLang="de-DE" sz="2300" dirty="0" err="1">
                <a:solidFill>
                  <a:schemeClr val="accent1">
                    <a:lumMod val="75000"/>
                  </a:schemeClr>
                </a:solidFill>
              </a:rPr>
              <a:t>Vorabi</a:t>
            </a:r>
            <a:r>
              <a:rPr lang="de-DE" altLang="de-DE" sz="2300" dirty="0">
                <a:solidFill>
                  <a:schemeClr val="accent1">
                    <a:lumMod val="75000"/>
                  </a:schemeClr>
                </a:solidFill>
              </a:rPr>
              <a:t>-Klausuren: Zeit um Karneval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de-DE" altLang="de-DE" sz="2300" dirty="0">
                <a:solidFill>
                  <a:schemeClr val="accent1">
                    <a:lumMod val="75000"/>
                  </a:schemeClr>
                </a:solidFill>
              </a:rPr>
              <a:t>Quartalsende: 21.02.2025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de-DE" altLang="de-DE" sz="2300" dirty="0">
                <a:solidFill>
                  <a:schemeClr val="accent1">
                    <a:lumMod val="75000"/>
                  </a:schemeClr>
                </a:solidFill>
              </a:rPr>
              <a:t>Bewertungsende: 03.04.2025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de-DE" altLang="de-DE" sz="2300" b="1" dirty="0">
                <a:solidFill>
                  <a:schemeClr val="accent3">
                    <a:lumMod val="75000"/>
                  </a:schemeClr>
                </a:solidFill>
              </a:rPr>
              <a:t>Belehrung zum schriftlichen Abitur: 10.04.2025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de-DE" altLang="de-DE" sz="2300" dirty="0">
                <a:solidFill>
                  <a:schemeClr val="accent1">
                    <a:lumMod val="75000"/>
                  </a:schemeClr>
                </a:solidFill>
              </a:rPr>
              <a:t>Letzter Schultag/ Abifez:11.04.2025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de-DE" altLang="de-DE" sz="2300" dirty="0">
                <a:solidFill>
                  <a:schemeClr val="accent3">
                    <a:lumMod val="75000"/>
                  </a:schemeClr>
                </a:solidFill>
              </a:rPr>
              <a:t>schriftliches Abitur 29.04. – 21.05.2025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de-DE" altLang="de-DE" sz="2300" b="1" dirty="0">
                <a:solidFill>
                  <a:schemeClr val="accent3">
                    <a:lumMod val="75000"/>
                  </a:schemeClr>
                </a:solidFill>
              </a:rPr>
              <a:t>Belehrung zum mündlichen Abitur: 22.05.2025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de-DE" altLang="de-DE" sz="2300" dirty="0">
                <a:solidFill>
                  <a:schemeClr val="accent3">
                    <a:lumMod val="75000"/>
                  </a:schemeClr>
                </a:solidFill>
              </a:rPr>
              <a:t>mündliches Abitur 04.06. – 06.06.2025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de-DE" altLang="de-DE" sz="2300" b="1" dirty="0">
                <a:solidFill>
                  <a:schemeClr val="accent3">
                    <a:lumMod val="75000"/>
                  </a:schemeClr>
                </a:solidFill>
              </a:rPr>
              <a:t>Bekanntgabe der Noten: 17.06.2025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de-DE" altLang="de-DE" sz="2300" dirty="0">
                <a:solidFill>
                  <a:schemeClr val="accent3">
                    <a:lumMod val="75000"/>
                  </a:schemeClr>
                </a:solidFill>
              </a:rPr>
              <a:t>evtl. mündliche Nachprüfungen: 24.06. – 26.06.2025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de-DE" altLang="de-DE" sz="2300" dirty="0">
                <a:solidFill>
                  <a:schemeClr val="accent3">
                    <a:lumMod val="75000"/>
                  </a:schemeClr>
                </a:solidFill>
              </a:rPr>
              <a:t>Abiturfeierlichkeiten: 04. und 05.07.2025</a:t>
            </a:r>
          </a:p>
          <a:p>
            <a:pPr lvl="1">
              <a:buFont typeface="Arial" panose="020B0604020202020204" pitchFamily="34" charset="0"/>
              <a:buChar char="•"/>
            </a:pPr>
            <a:endParaRPr lang="de-DE" altLang="de-DE" b="1" dirty="0">
              <a:solidFill>
                <a:srgbClr val="898989"/>
              </a:solidFill>
            </a:endParaRPr>
          </a:p>
          <a:p>
            <a:pPr lvl="1">
              <a:buFont typeface="Arial" panose="020B0604020202020204" pitchFamily="34" charset="0"/>
              <a:buChar char="•"/>
            </a:pPr>
            <a:endParaRPr lang="de-DE" altLang="de-DE" b="1" dirty="0">
              <a:solidFill>
                <a:srgbClr val="898989"/>
              </a:solidFill>
            </a:endParaRPr>
          </a:p>
          <a:p>
            <a:pPr lvl="1">
              <a:buFont typeface="Arial" panose="020B0604020202020204" pitchFamily="34" charset="0"/>
              <a:buChar char="•"/>
            </a:pPr>
            <a:endParaRPr lang="de-DE" altLang="de-DE" dirty="0">
              <a:solidFill>
                <a:srgbClr val="898989"/>
              </a:solidFill>
            </a:endParaRPr>
          </a:p>
        </p:txBody>
      </p:sp>
      <p:pic>
        <p:nvPicPr>
          <p:cNvPr id="2" name="Grafik 1">
            <a:extLst>
              <a:ext uri="{FF2B5EF4-FFF2-40B4-BE49-F238E27FC236}">
                <a16:creationId xmlns:a16="http://schemas.microsoft.com/office/drawing/2014/main" id="{E89A4423-2A0D-8AF2-F4AE-3AB955B4666B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2539"/>
          <a:stretch/>
        </p:blipFill>
        <p:spPr bwMode="auto">
          <a:xfrm>
            <a:off x="539552" y="335577"/>
            <a:ext cx="1008112" cy="9239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>
    <p:pull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2000" fill="hold"/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2000" fill="hold"/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2000" fill="hold"/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2000" fill="hold"/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2000" fill="hold"/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" presetClass="entr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0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0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2" presetClass="entr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0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0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2" presetClass="entr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10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10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2" presetClass="entr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0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0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3" presetID="2" presetClass="entr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10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10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7" presetID="2" presetClass="entr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10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10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1" presetID="2" presetClass="entr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0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0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5" presetID="2" presetClass="entr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10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10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1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el 8">
            <a:extLst>
              <a:ext uri="{FF2B5EF4-FFF2-40B4-BE49-F238E27FC236}">
                <a16:creationId xmlns:a16="http://schemas.microsoft.com/office/drawing/2014/main" id="{8CF1D90F-DF8C-4139-BB93-9DFC070379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7422" y="428604"/>
            <a:ext cx="6200764" cy="771531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de-DE" b="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Klausuren</a:t>
            </a:r>
            <a:r>
              <a:rPr lang="de-DE" dirty="0"/>
              <a:t> </a:t>
            </a:r>
            <a:r>
              <a:rPr lang="de-DE" b="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in</a:t>
            </a:r>
            <a:r>
              <a:rPr lang="de-DE" dirty="0"/>
              <a:t> </a:t>
            </a:r>
            <a:r>
              <a:rPr lang="de-DE" b="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der</a:t>
            </a:r>
            <a:r>
              <a:rPr lang="de-DE" dirty="0"/>
              <a:t> </a:t>
            </a:r>
            <a:r>
              <a:rPr lang="de-DE" b="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Q2</a:t>
            </a:r>
            <a:endParaRPr lang="de-DE" dirty="0"/>
          </a:p>
        </p:txBody>
      </p:sp>
      <p:sp>
        <p:nvSpPr>
          <p:cNvPr id="10" name="Textplatzhalter 9">
            <a:extLst>
              <a:ext uri="{FF2B5EF4-FFF2-40B4-BE49-F238E27FC236}">
                <a16:creationId xmlns:a16="http://schemas.microsoft.com/office/drawing/2014/main" id="{6EF48EFF-360E-42F1-89EF-A75CEA1C6E8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22313" y="1500188"/>
            <a:ext cx="7772400" cy="4857750"/>
          </a:xfrm>
        </p:spPr>
        <p:txBody>
          <a:bodyPr>
            <a:normAutofit lnSpcReduction="10000"/>
          </a:bodyPr>
          <a:lstStyle/>
          <a:p>
            <a:pPr fontAlgn="auto">
              <a:spcAft>
                <a:spcPts val="0"/>
              </a:spcAft>
              <a:buClr>
                <a:schemeClr val="accent3"/>
              </a:buClr>
              <a:buFont typeface="Arial" pitchFamily="34" charset="0"/>
              <a:buChar char="•"/>
              <a:defRPr/>
            </a:pPr>
            <a:r>
              <a:rPr lang="de-DE" dirty="0"/>
              <a:t> </a:t>
            </a:r>
            <a:r>
              <a:rPr lang="de-DE" sz="2800" dirty="0"/>
              <a:t>2. Halbjahr</a:t>
            </a:r>
          </a:p>
          <a:p>
            <a:pPr fontAlgn="auto">
              <a:spcAft>
                <a:spcPts val="0"/>
              </a:spcAft>
              <a:buClr>
                <a:schemeClr val="accent3"/>
              </a:buClr>
              <a:buFont typeface="Arial" pitchFamily="34" charset="0"/>
              <a:buChar char="•"/>
              <a:defRPr/>
            </a:pPr>
            <a:endParaRPr lang="de-DE" dirty="0"/>
          </a:p>
          <a:p>
            <a:pPr marL="658368" lvl="1" indent="-246888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de-DE" sz="2400" dirty="0">
                <a:solidFill>
                  <a:schemeClr val="tx2"/>
                </a:solidFill>
              </a:rPr>
              <a:t>nur noch in den schriftlichen Abiturfächern</a:t>
            </a:r>
          </a:p>
          <a:p>
            <a:pPr marL="658368" lvl="1" indent="-246888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de-DE" sz="2400" dirty="0">
                <a:solidFill>
                  <a:schemeClr val="tx2"/>
                </a:solidFill>
              </a:rPr>
              <a:t>unter Abiturbedingungen: Dauer, Orientierung an den Aufgabenformaten, evtl. Auswahlzeit,…</a:t>
            </a:r>
          </a:p>
          <a:p>
            <a:pPr marL="658368" lvl="1" indent="-246888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de-DE" sz="2400" dirty="0">
                <a:solidFill>
                  <a:schemeClr val="tx2"/>
                </a:solidFill>
              </a:rPr>
              <a:t>Täuschungsversuche</a:t>
            </a:r>
            <a:endParaRPr lang="de-DE" dirty="0">
              <a:solidFill>
                <a:schemeClr val="tx2"/>
              </a:solidFill>
            </a:endParaRPr>
          </a:p>
          <a:p>
            <a:pPr marL="923544" lvl="2" indent="-219456" fontAlgn="auto">
              <a:spcAft>
                <a:spcPts val="0"/>
              </a:spcAft>
              <a:buFont typeface="Wingdings"/>
              <a:buChar char="à"/>
              <a:defRPr/>
            </a:pPr>
            <a:r>
              <a:rPr lang="de-DE" dirty="0">
                <a:solidFill>
                  <a:schemeClr val="accent2">
                    <a:lumMod val="75000"/>
                  </a:schemeClr>
                </a:solidFill>
                <a:sym typeface="Wingdings" pitchFamily="2" charset="2"/>
              </a:rPr>
              <a:t>Gebot der persönlich zu erbringenden Leistung</a:t>
            </a:r>
          </a:p>
          <a:p>
            <a:pPr marL="923544" lvl="2" indent="-219456" fontAlgn="auto">
              <a:spcAft>
                <a:spcPts val="0"/>
              </a:spcAft>
              <a:buFont typeface="Wingdings"/>
              <a:buChar char="à"/>
              <a:defRPr/>
            </a:pPr>
            <a:r>
              <a:rPr lang="de-DE" dirty="0">
                <a:solidFill>
                  <a:schemeClr val="accent2">
                    <a:lumMod val="75000"/>
                  </a:schemeClr>
                </a:solidFill>
                <a:sym typeface="Wingdings" pitchFamily="2" charset="2"/>
              </a:rPr>
              <a:t>Grundsatz der Chancengleichheit</a:t>
            </a:r>
          </a:p>
          <a:p>
            <a:pPr marL="1179576" lvl="3" indent="-201168" fontAlgn="auto">
              <a:spcAft>
                <a:spcPts val="0"/>
              </a:spcAft>
              <a:buFont typeface="Wingdings"/>
              <a:buChar char="à"/>
              <a:defRPr/>
            </a:pPr>
            <a:r>
              <a:rPr lang="de-DE" dirty="0">
                <a:solidFill>
                  <a:schemeClr val="accent2">
                    <a:lumMod val="75000"/>
                  </a:schemeClr>
                </a:solidFill>
                <a:sym typeface="Wingdings" pitchFamily="2" charset="2"/>
              </a:rPr>
              <a:t>Verwendung nicht zugelassener Hilfsmittel  Vorteil gegenüber anderen Prüflingen</a:t>
            </a:r>
          </a:p>
          <a:p>
            <a:pPr marL="1179576" lvl="3" indent="-201168" fontAlgn="auto">
              <a:spcAft>
                <a:spcPts val="0"/>
              </a:spcAft>
              <a:buFont typeface="Wingdings"/>
              <a:buChar char="à"/>
              <a:defRPr/>
            </a:pPr>
            <a:r>
              <a:rPr lang="de-DE" dirty="0">
                <a:solidFill>
                  <a:schemeClr val="accent2">
                    <a:lumMod val="75000"/>
                  </a:schemeClr>
                </a:solidFill>
                <a:sym typeface="Wingdings" pitchFamily="2" charset="2"/>
              </a:rPr>
              <a:t>Rechtsprechung: Mitbringen in Prüfungsraum reicht aus</a:t>
            </a:r>
          </a:p>
          <a:p>
            <a:pPr marL="923544" lvl="2" indent="-219456" fontAlgn="auto">
              <a:spcAft>
                <a:spcPts val="0"/>
              </a:spcAft>
              <a:buFont typeface="Wingdings"/>
              <a:buChar char="à"/>
              <a:defRPr/>
            </a:pPr>
            <a:r>
              <a:rPr lang="de-DE" dirty="0">
                <a:solidFill>
                  <a:schemeClr val="accent2">
                    <a:lumMod val="75000"/>
                  </a:schemeClr>
                </a:solidFill>
                <a:sym typeface="Wingdings" pitchFamily="2" charset="2"/>
              </a:rPr>
              <a:t>Bewertung mit „ungenügend“</a:t>
            </a:r>
            <a:endParaRPr lang="de-DE" dirty="0">
              <a:solidFill>
                <a:schemeClr val="accent2">
                  <a:lumMod val="75000"/>
                </a:schemeClr>
              </a:solidFill>
            </a:endParaRPr>
          </a:p>
          <a:p>
            <a:pPr marL="658368" lvl="1" indent="-246888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de-DE" sz="2400" dirty="0">
                <a:solidFill>
                  <a:schemeClr val="tx2"/>
                </a:solidFill>
              </a:rPr>
              <a:t>Erkrankung </a:t>
            </a:r>
          </a:p>
          <a:p>
            <a:pPr marL="923544" lvl="2" indent="-219456" fontAlgn="auto">
              <a:spcAft>
                <a:spcPts val="0"/>
              </a:spcAft>
              <a:buFont typeface="Wingdings"/>
              <a:buChar char="à"/>
              <a:defRPr/>
            </a:pPr>
            <a:r>
              <a:rPr lang="de-DE" dirty="0">
                <a:solidFill>
                  <a:schemeClr val="accent2">
                    <a:lumMod val="75000"/>
                  </a:schemeClr>
                </a:solidFill>
                <a:sym typeface="Wingdings" pitchFamily="2" charset="2"/>
              </a:rPr>
              <a:t>Anruf im Sekretariat VOR Klausurbeginn, d.h. in der Regel vor der ersten Stunde</a:t>
            </a:r>
          </a:p>
          <a:p>
            <a:pPr marL="923544" lvl="2" indent="-219456" fontAlgn="auto">
              <a:spcAft>
                <a:spcPts val="0"/>
              </a:spcAft>
              <a:buFont typeface="Wingdings"/>
              <a:buChar char="à"/>
              <a:defRPr/>
            </a:pPr>
            <a:r>
              <a:rPr lang="de-DE" dirty="0">
                <a:solidFill>
                  <a:schemeClr val="accent2">
                    <a:lumMod val="75000"/>
                  </a:schemeClr>
                </a:solidFill>
                <a:sym typeface="Wingdings" pitchFamily="2" charset="2"/>
              </a:rPr>
              <a:t>Antrag auf Nachschrift (</a:t>
            </a:r>
            <a:r>
              <a:rPr lang="de-DE" b="1" dirty="0">
                <a:solidFill>
                  <a:schemeClr val="accent2">
                    <a:lumMod val="75000"/>
                  </a:schemeClr>
                </a:solidFill>
                <a:sym typeface="Wingdings" pitchFamily="2" charset="2"/>
              </a:rPr>
              <a:t>inkl. Attest</a:t>
            </a:r>
            <a:r>
              <a:rPr lang="de-DE" dirty="0">
                <a:solidFill>
                  <a:schemeClr val="accent2">
                    <a:lumMod val="75000"/>
                  </a:schemeClr>
                </a:solidFill>
                <a:sym typeface="Wingdings" pitchFamily="2" charset="2"/>
              </a:rPr>
              <a:t>) direkt nach Rückkehr bei WYL stellen</a:t>
            </a:r>
          </a:p>
          <a:p>
            <a:pPr marL="923544" lvl="2" indent="-219456" fontAlgn="auto">
              <a:spcAft>
                <a:spcPts val="0"/>
              </a:spcAft>
              <a:buFont typeface="Wingdings"/>
              <a:buChar char="à"/>
              <a:defRPr/>
            </a:pPr>
            <a:r>
              <a:rPr lang="de-DE" dirty="0">
                <a:solidFill>
                  <a:schemeClr val="accent2">
                    <a:lumMod val="75000"/>
                  </a:schemeClr>
                </a:solidFill>
                <a:sym typeface="Wingdings" pitchFamily="2" charset="2"/>
              </a:rPr>
              <a:t>Nachschreibtermin: Stufenbrett beachten</a:t>
            </a:r>
          </a:p>
          <a:p>
            <a:pPr fontAlgn="auto">
              <a:spcAft>
                <a:spcPts val="0"/>
              </a:spcAft>
              <a:buClr>
                <a:schemeClr val="accent3"/>
              </a:buClr>
              <a:buFont typeface="Arial" pitchFamily="34" charset="0"/>
              <a:buChar char="•"/>
              <a:defRPr/>
            </a:pPr>
            <a:endParaRPr lang="de-DE" dirty="0"/>
          </a:p>
        </p:txBody>
      </p:sp>
      <p:pic>
        <p:nvPicPr>
          <p:cNvPr id="2" name="Grafik 1">
            <a:extLst>
              <a:ext uri="{FF2B5EF4-FFF2-40B4-BE49-F238E27FC236}">
                <a16:creationId xmlns:a16="http://schemas.microsoft.com/office/drawing/2014/main" id="{FBD4EC72-1D6B-325B-EC0B-692D06CC76D3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2539"/>
          <a:stretch/>
        </p:blipFill>
        <p:spPr bwMode="auto">
          <a:xfrm>
            <a:off x="539552" y="335577"/>
            <a:ext cx="1008112" cy="9239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>
    <p:pull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0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0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0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0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0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0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el 8">
            <a:extLst>
              <a:ext uri="{FF2B5EF4-FFF2-40B4-BE49-F238E27FC236}">
                <a16:creationId xmlns:a16="http://schemas.microsoft.com/office/drawing/2014/main" id="{85FB1E2F-6C02-42EE-A8E6-E5A6E69194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85984" y="428604"/>
            <a:ext cx="7143768" cy="771531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de-DE" b="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Laufbahnbescheinigung</a:t>
            </a:r>
            <a:endParaRPr lang="de-DE" dirty="0"/>
          </a:p>
        </p:txBody>
      </p:sp>
      <p:sp>
        <p:nvSpPr>
          <p:cNvPr id="10" name="Textplatzhalter 9">
            <a:extLst>
              <a:ext uri="{FF2B5EF4-FFF2-40B4-BE49-F238E27FC236}">
                <a16:creationId xmlns:a16="http://schemas.microsoft.com/office/drawing/2014/main" id="{9222DCB8-1CF4-4B25-9A17-AEE3DD557FB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22313" y="1500188"/>
            <a:ext cx="7772400" cy="4857750"/>
          </a:xfrm>
        </p:spPr>
        <p:txBody>
          <a:bodyPr>
            <a:normAutofit/>
          </a:bodyPr>
          <a:lstStyle/>
          <a:p>
            <a:pPr marL="658368" lvl="1" indent="-246888"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de-DE" sz="2800" dirty="0"/>
          </a:p>
          <a:p>
            <a:pPr fontAlgn="auto">
              <a:spcAft>
                <a:spcPts val="0"/>
              </a:spcAft>
              <a:buClr>
                <a:schemeClr val="accent3"/>
              </a:buClr>
              <a:buFont typeface="Arial" pitchFamily="34" charset="0"/>
              <a:buChar char="•"/>
              <a:defRPr/>
            </a:pPr>
            <a:r>
              <a:rPr lang="de-DE" sz="2800" dirty="0"/>
              <a:t>Ende der Q2.1</a:t>
            </a:r>
          </a:p>
          <a:p>
            <a:pPr marL="923544" lvl="2" indent="-219456" fontAlgn="auto">
              <a:spcAft>
                <a:spcPts val="0"/>
              </a:spcAft>
              <a:buFont typeface="Wingdings"/>
              <a:buChar char="à"/>
              <a:defRPr/>
            </a:pPr>
            <a:r>
              <a:rPr lang="de-DE" sz="2200" dirty="0">
                <a:solidFill>
                  <a:schemeClr val="accent2">
                    <a:lumMod val="75000"/>
                  </a:schemeClr>
                </a:solidFill>
              </a:rPr>
              <a:t>Daten für Abiturzeugnis überprüfen</a:t>
            </a:r>
          </a:p>
          <a:p>
            <a:pPr marL="923544" lvl="2" indent="-219456" fontAlgn="auto">
              <a:spcAft>
                <a:spcPts val="0"/>
              </a:spcAft>
              <a:buFont typeface="Wingdings"/>
              <a:buChar char="à"/>
              <a:defRPr/>
            </a:pPr>
            <a:r>
              <a:rPr lang="de-DE" sz="2200" dirty="0">
                <a:solidFill>
                  <a:schemeClr val="accent2">
                    <a:lumMod val="75000"/>
                  </a:schemeClr>
                </a:solidFill>
                <a:sym typeface="Wingdings" pitchFamily="2" charset="2"/>
              </a:rPr>
              <a:t>B</a:t>
            </a:r>
            <a:r>
              <a:rPr lang="de-DE" sz="2200" dirty="0">
                <a:solidFill>
                  <a:schemeClr val="accent2">
                    <a:lumMod val="75000"/>
                  </a:schemeClr>
                </a:solidFill>
              </a:rPr>
              <a:t>eratung bei </a:t>
            </a:r>
            <a:r>
              <a:rPr lang="de-DE" sz="2200" dirty="0" err="1">
                <a:solidFill>
                  <a:schemeClr val="accent2">
                    <a:lumMod val="75000"/>
                  </a:schemeClr>
                </a:solidFill>
              </a:rPr>
              <a:t>Jgst</a:t>
            </a:r>
            <a:r>
              <a:rPr lang="de-DE" sz="2200" dirty="0">
                <a:solidFill>
                  <a:schemeClr val="accent2">
                    <a:lumMod val="75000"/>
                  </a:schemeClr>
                </a:solidFill>
              </a:rPr>
              <a:t>.-Leitern oder WYL</a:t>
            </a:r>
          </a:p>
          <a:p>
            <a:pPr marL="923544" lvl="2" indent="-219456" fontAlgn="auto">
              <a:spcAft>
                <a:spcPts val="0"/>
              </a:spcAft>
              <a:buFont typeface="Wingdings 2"/>
              <a:buNone/>
              <a:defRPr/>
            </a:pPr>
            <a:r>
              <a:rPr lang="de-DE" sz="2200" dirty="0">
                <a:solidFill>
                  <a:schemeClr val="accent2">
                    <a:lumMod val="75000"/>
                  </a:schemeClr>
                </a:solidFill>
              </a:rPr>
              <a:t>	</a:t>
            </a:r>
            <a:r>
              <a:rPr lang="de-DE" sz="1800" dirty="0">
                <a:solidFill>
                  <a:schemeClr val="accent2">
                    <a:lumMod val="75000"/>
                  </a:schemeClr>
                </a:solidFill>
              </a:rPr>
              <a:t>z.B. zur Wiederholungsmöglichkeit VOR Zulassung (vgl. §23(1))</a:t>
            </a:r>
          </a:p>
          <a:p>
            <a:pPr marL="658368" lvl="1" indent="-246888"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de-DE" sz="2400" dirty="0">
              <a:solidFill>
                <a:schemeClr val="accent2">
                  <a:lumMod val="75000"/>
                </a:schemeClr>
              </a:solidFill>
            </a:endParaRPr>
          </a:p>
          <a:p>
            <a:pPr fontAlgn="auto">
              <a:spcAft>
                <a:spcPts val="0"/>
              </a:spcAft>
              <a:buClr>
                <a:schemeClr val="accent3"/>
              </a:buClr>
              <a:buFont typeface="Arial" pitchFamily="34" charset="0"/>
              <a:buChar char="•"/>
              <a:defRPr/>
            </a:pPr>
            <a:r>
              <a:rPr lang="de-DE" sz="2800" dirty="0"/>
              <a:t>Ende der Q2.2</a:t>
            </a:r>
          </a:p>
          <a:p>
            <a:pPr marL="923544" lvl="2" indent="-219456" fontAlgn="auto">
              <a:spcAft>
                <a:spcPts val="0"/>
              </a:spcAft>
              <a:buFont typeface="Wingdings"/>
              <a:buChar char="à"/>
              <a:defRPr/>
            </a:pPr>
            <a:r>
              <a:rPr lang="de-DE" sz="2200" dirty="0">
                <a:solidFill>
                  <a:schemeClr val="accent2">
                    <a:lumMod val="75000"/>
                  </a:schemeClr>
                </a:solidFill>
              </a:rPr>
              <a:t> 1. ZAA – Zulassungsentscheidung</a:t>
            </a:r>
          </a:p>
          <a:p>
            <a:pPr marL="923544" lvl="2" indent="-219456" fontAlgn="auto">
              <a:spcAft>
                <a:spcPts val="0"/>
              </a:spcAft>
              <a:buFont typeface="Wingdings"/>
              <a:buChar char="à"/>
              <a:defRPr/>
            </a:pPr>
            <a:r>
              <a:rPr lang="de-DE" sz="2200" dirty="0">
                <a:solidFill>
                  <a:schemeClr val="accent2">
                    <a:lumMod val="75000"/>
                  </a:schemeClr>
                </a:solidFill>
              </a:rPr>
              <a:t> Erhalt der Zulassung mit Belehrung zum Abitur</a:t>
            </a:r>
          </a:p>
          <a:p>
            <a:pPr fontAlgn="auto">
              <a:spcAft>
                <a:spcPts val="0"/>
              </a:spcAft>
              <a:buClr>
                <a:schemeClr val="accent3"/>
              </a:buClr>
              <a:buFont typeface="Arial" pitchFamily="34" charset="0"/>
              <a:buChar char="•"/>
              <a:defRPr/>
            </a:pPr>
            <a:endParaRPr lang="de-DE" dirty="0"/>
          </a:p>
        </p:txBody>
      </p:sp>
      <p:pic>
        <p:nvPicPr>
          <p:cNvPr id="2" name="Grafik 1">
            <a:extLst>
              <a:ext uri="{FF2B5EF4-FFF2-40B4-BE49-F238E27FC236}">
                <a16:creationId xmlns:a16="http://schemas.microsoft.com/office/drawing/2014/main" id="{4AF6D8B3-8558-C953-71E0-ABE957A6CF93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2539"/>
          <a:stretch/>
        </p:blipFill>
        <p:spPr bwMode="auto">
          <a:xfrm>
            <a:off x="539552" y="335577"/>
            <a:ext cx="1008112" cy="9239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>
    <p:pull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el 8">
            <a:extLst>
              <a:ext uri="{FF2B5EF4-FFF2-40B4-BE49-F238E27FC236}">
                <a16:creationId xmlns:a16="http://schemas.microsoft.com/office/drawing/2014/main" id="{47C04711-AFC9-486B-AC1B-A14B4AFC80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7422" y="428604"/>
            <a:ext cx="6200764" cy="771531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de-DE" b="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Abitur</a:t>
            </a:r>
            <a:endParaRPr lang="de-DE" dirty="0"/>
          </a:p>
        </p:txBody>
      </p:sp>
      <p:sp>
        <p:nvSpPr>
          <p:cNvPr id="10" name="Textplatzhalter 9">
            <a:extLst>
              <a:ext uri="{FF2B5EF4-FFF2-40B4-BE49-F238E27FC236}">
                <a16:creationId xmlns:a16="http://schemas.microsoft.com/office/drawing/2014/main" id="{2C221F23-A086-4AAC-8128-16C6AB80B09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22313" y="1714500"/>
            <a:ext cx="7772400" cy="4643438"/>
          </a:xfrm>
        </p:spPr>
        <p:txBody>
          <a:bodyPr>
            <a:normAutofit/>
          </a:bodyPr>
          <a:lstStyle/>
          <a:p>
            <a:pPr marL="0" algn="just" fontAlgn="auto">
              <a:spcAft>
                <a:spcPts val="0"/>
              </a:spcAft>
              <a:buClr>
                <a:schemeClr val="accent3"/>
              </a:buClr>
              <a:buFont typeface="Georgia"/>
              <a:buNone/>
              <a:defRPr/>
            </a:pPr>
            <a:endParaRPr lang="de-DE" sz="2400" dirty="0"/>
          </a:p>
          <a:p>
            <a:pPr marL="0" algn="just" fontAlgn="auto">
              <a:spcAft>
                <a:spcPts val="0"/>
              </a:spcAft>
              <a:buClr>
                <a:schemeClr val="accent3"/>
              </a:buClr>
              <a:buFont typeface="Georgia"/>
              <a:buNone/>
              <a:defRPr/>
            </a:pPr>
            <a:r>
              <a:rPr lang="de-DE" sz="2400" dirty="0"/>
              <a:t>Der Erwerb der Allgemeinen Hochschulreife ist an die Gesamtqualifikation gebunden. </a:t>
            </a:r>
          </a:p>
          <a:p>
            <a:pPr marL="0" algn="just" fontAlgn="auto">
              <a:spcAft>
                <a:spcPts val="0"/>
              </a:spcAft>
              <a:buClr>
                <a:schemeClr val="accent3"/>
              </a:buClr>
              <a:buFont typeface="Georgia"/>
              <a:buNone/>
              <a:defRPr/>
            </a:pPr>
            <a:r>
              <a:rPr lang="de-DE" sz="2400" dirty="0"/>
              <a:t>Diese besteht aus:</a:t>
            </a:r>
          </a:p>
          <a:p>
            <a:pPr marL="0" algn="just" fontAlgn="auto">
              <a:spcAft>
                <a:spcPts val="0"/>
              </a:spcAft>
              <a:buClr>
                <a:schemeClr val="accent3"/>
              </a:buClr>
              <a:buFont typeface="Georgia"/>
              <a:buNone/>
              <a:defRPr/>
            </a:pPr>
            <a:endParaRPr lang="de-DE" sz="2400" b="1" dirty="0"/>
          </a:p>
          <a:p>
            <a:pPr marL="0" algn="just" fontAlgn="auto">
              <a:spcAft>
                <a:spcPts val="0"/>
              </a:spcAft>
              <a:buClr>
                <a:schemeClr val="accent3"/>
              </a:buClr>
              <a:buFont typeface="Arial" pitchFamily="34" charset="0"/>
              <a:buChar char="•"/>
              <a:defRPr/>
            </a:pPr>
            <a:r>
              <a:rPr lang="de-DE" sz="2400" b="1" dirty="0"/>
              <a:t> </a:t>
            </a:r>
            <a:r>
              <a:rPr lang="de-DE" sz="2600" b="1" dirty="0"/>
              <a:t>Block I: Zulassung zur Abiturprüfung</a:t>
            </a:r>
          </a:p>
          <a:p>
            <a:pPr fontAlgn="auto">
              <a:spcAft>
                <a:spcPts val="0"/>
              </a:spcAft>
              <a:buClr>
                <a:schemeClr val="accent3"/>
              </a:buClr>
              <a:buFont typeface="Georgia"/>
              <a:buNone/>
              <a:defRPr/>
            </a:pPr>
            <a:endParaRPr lang="de-DE" sz="2600" b="1" dirty="0"/>
          </a:p>
          <a:p>
            <a:pPr fontAlgn="auto">
              <a:spcAft>
                <a:spcPts val="0"/>
              </a:spcAft>
              <a:buClr>
                <a:schemeClr val="accent3"/>
              </a:buClr>
              <a:buFont typeface="Arial" pitchFamily="34" charset="0"/>
              <a:buChar char="•"/>
              <a:defRPr/>
            </a:pPr>
            <a:r>
              <a:rPr lang="de-DE" sz="2600" b="1" dirty="0"/>
              <a:t> Block II: Abiturprüfung</a:t>
            </a:r>
            <a:endParaRPr lang="de-DE" sz="2600" dirty="0"/>
          </a:p>
        </p:txBody>
      </p:sp>
      <p:pic>
        <p:nvPicPr>
          <p:cNvPr id="2" name="Grafik 1">
            <a:extLst>
              <a:ext uri="{FF2B5EF4-FFF2-40B4-BE49-F238E27FC236}">
                <a16:creationId xmlns:a16="http://schemas.microsoft.com/office/drawing/2014/main" id="{AD0E37B5-9CE8-03EB-A429-E7CBAD291161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2539"/>
          <a:stretch/>
        </p:blipFill>
        <p:spPr bwMode="auto">
          <a:xfrm>
            <a:off x="539552" y="335577"/>
            <a:ext cx="1008112" cy="9239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>
    <p:pull dir="r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el 8">
            <a:extLst>
              <a:ext uri="{FF2B5EF4-FFF2-40B4-BE49-F238E27FC236}">
                <a16:creationId xmlns:a16="http://schemas.microsoft.com/office/drawing/2014/main" id="{A5ADD119-6078-4743-AEA4-723611C628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7422" y="428604"/>
            <a:ext cx="6200764" cy="771531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de-DE" b="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Abitur</a:t>
            </a:r>
            <a:r>
              <a:rPr lang="de-DE" dirty="0"/>
              <a:t> </a:t>
            </a:r>
            <a:r>
              <a:rPr lang="de-DE" b="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-</a:t>
            </a:r>
            <a:r>
              <a:rPr lang="de-DE" dirty="0"/>
              <a:t> </a:t>
            </a:r>
            <a:r>
              <a:rPr lang="de-DE" b="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Block</a:t>
            </a:r>
            <a:r>
              <a:rPr lang="de-DE" dirty="0"/>
              <a:t> </a:t>
            </a:r>
            <a:r>
              <a:rPr lang="de-DE" b="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I</a:t>
            </a:r>
            <a:endParaRPr lang="de-DE" dirty="0"/>
          </a:p>
        </p:txBody>
      </p:sp>
      <p:sp>
        <p:nvSpPr>
          <p:cNvPr id="10" name="Textplatzhalter 9">
            <a:extLst>
              <a:ext uri="{FF2B5EF4-FFF2-40B4-BE49-F238E27FC236}">
                <a16:creationId xmlns:a16="http://schemas.microsoft.com/office/drawing/2014/main" id="{99B525FA-3838-4214-87C8-2D60411E180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00125" y="1500188"/>
            <a:ext cx="7358063" cy="4857750"/>
          </a:xfrm>
        </p:spPr>
        <p:txBody>
          <a:bodyPr/>
          <a:lstStyle/>
          <a:p>
            <a:pPr marL="44450"/>
            <a:r>
              <a:rPr lang="de-DE" altLang="de-DE" sz="2800" b="1" dirty="0"/>
              <a:t>Zulassungsvoraussetzungen</a:t>
            </a:r>
            <a:r>
              <a:rPr lang="de-DE" altLang="de-DE" dirty="0"/>
              <a:t>:</a:t>
            </a:r>
          </a:p>
          <a:p>
            <a:pPr marL="44450"/>
            <a:endParaRPr lang="de-DE" altLang="de-DE" dirty="0"/>
          </a:p>
          <a:p>
            <a:pPr marL="44450"/>
            <a:r>
              <a:rPr lang="de-DE" altLang="de-DE" sz="2600" dirty="0"/>
              <a:t>1. Sind mindestens 38 anrechenbare Kurse belegt </a:t>
            </a:r>
          </a:p>
          <a:p>
            <a:pPr marL="44450"/>
            <a:r>
              <a:rPr lang="de-DE" altLang="de-DE" sz="2600" dirty="0"/>
              <a:t>  worden?</a:t>
            </a:r>
          </a:p>
          <a:p>
            <a:pPr marL="44450">
              <a:buFont typeface="Arial" panose="020B0604020202020204" pitchFamily="34" charset="0"/>
              <a:buChar char="•"/>
            </a:pPr>
            <a:endParaRPr lang="de-DE" altLang="de-DE" sz="2600" dirty="0"/>
          </a:p>
          <a:p>
            <a:pPr marL="44450"/>
            <a:r>
              <a:rPr lang="de-DE" altLang="de-DE" sz="2600" dirty="0"/>
              <a:t>2. Ist die Grenze der Defizitanzahl eingehalten </a:t>
            </a:r>
          </a:p>
          <a:p>
            <a:pPr marL="44450"/>
            <a:r>
              <a:rPr lang="de-DE" altLang="de-DE" sz="2600" dirty="0"/>
              <a:t>   worden?</a:t>
            </a:r>
          </a:p>
          <a:p>
            <a:pPr marL="44450">
              <a:buFont typeface="Arial" panose="020B0604020202020204" pitchFamily="34" charset="0"/>
              <a:buChar char="•"/>
            </a:pPr>
            <a:endParaRPr lang="de-DE" altLang="de-DE" sz="2600" dirty="0"/>
          </a:p>
          <a:p>
            <a:pPr marL="44450"/>
            <a:r>
              <a:rPr lang="de-DE" altLang="de-DE" sz="2600" dirty="0"/>
              <a:t>3. Sind mindestens 200 Punkte gesammelt </a:t>
            </a:r>
          </a:p>
          <a:p>
            <a:pPr marL="44450"/>
            <a:r>
              <a:rPr lang="de-DE" altLang="de-DE" sz="2600" dirty="0"/>
              <a:t>   worden?</a:t>
            </a:r>
          </a:p>
          <a:p>
            <a:pPr marL="44450"/>
            <a:endParaRPr lang="de-DE" altLang="de-DE" dirty="0"/>
          </a:p>
        </p:txBody>
      </p:sp>
      <p:pic>
        <p:nvPicPr>
          <p:cNvPr id="2" name="Grafik 1">
            <a:extLst>
              <a:ext uri="{FF2B5EF4-FFF2-40B4-BE49-F238E27FC236}">
                <a16:creationId xmlns:a16="http://schemas.microsoft.com/office/drawing/2014/main" id="{05CD5F23-7ADC-2E35-86A1-80219EF7F37F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2539"/>
          <a:stretch/>
        </p:blipFill>
        <p:spPr bwMode="auto">
          <a:xfrm>
            <a:off x="539552" y="335577"/>
            <a:ext cx="1008112" cy="9239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>
    <p:pull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2000" fill="hold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2000" fill="hold"/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2000" fill="hold"/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2000" fill="hold"/>
                                        <p:tgtEl>
                                          <p:spTgt spid="1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2000" fill="hold"/>
                                        <p:tgtEl>
                                          <p:spTgt spid="1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2000" fill="hold"/>
                                        <p:tgtEl>
                                          <p:spTgt spid="1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2000" fill="hold"/>
                                        <p:tgtEl>
                                          <p:spTgt spid="1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el 8">
            <a:extLst>
              <a:ext uri="{FF2B5EF4-FFF2-40B4-BE49-F238E27FC236}">
                <a16:creationId xmlns:a16="http://schemas.microsoft.com/office/drawing/2014/main" id="{05E06EB4-5EA1-4BAD-ACFC-2495508E22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7422" y="428604"/>
            <a:ext cx="6200764" cy="771531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de-DE" b="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Abitur</a:t>
            </a:r>
            <a:r>
              <a:rPr lang="de-DE" dirty="0"/>
              <a:t> </a:t>
            </a:r>
            <a:r>
              <a:rPr lang="de-DE" b="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–</a:t>
            </a:r>
            <a:r>
              <a:rPr lang="de-DE" dirty="0"/>
              <a:t> </a:t>
            </a:r>
            <a:r>
              <a:rPr lang="de-DE" b="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Block</a:t>
            </a:r>
            <a:r>
              <a:rPr lang="de-DE" dirty="0"/>
              <a:t> </a:t>
            </a:r>
            <a:r>
              <a:rPr lang="de-DE" b="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I</a:t>
            </a:r>
            <a:endParaRPr lang="de-DE" dirty="0"/>
          </a:p>
        </p:txBody>
      </p:sp>
      <p:sp>
        <p:nvSpPr>
          <p:cNvPr id="10" name="Textplatzhalter 9">
            <a:extLst>
              <a:ext uri="{FF2B5EF4-FFF2-40B4-BE49-F238E27FC236}">
                <a16:creationId xmlns:a16="http://schemas.microsoft.com/office/drawing/2014/main" id="{733AAD8F-F6A9-4B8D-9180-BB6825B272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22313" y="1500188"/>
            <a:ext cx="7772400" cy="4857750"/>
          </a:xfrm>
        </p:spPr>
        <p:txBody>
          <a:bodyPr>
            <a:normAutofit fontScale="92500" lnSpcReduction="10000"/>
          </a:bodyPr>
          <a:lstStyle/>
          <a:p>
            <a:pPr fontAlgn="auto">
              <a:spcAft>
                <a:spcPts val="0"/>
              </a:spcAft>
              <a:buClr>
                <a:schemeClr val="accent3"/>
              </a:buClr>
              <a:buFont typeface="Georgia"/>
              <a:buNone/>
              <a:defRPr/>
            </a:pPr>
            <a:r>
              <a:rPr lang="de-DE" sz="2800" b="1" dirty="0"/>
              <a:t>„38 anrechenbare Kurse“</a:t>
            </a:r>
            <a:endParaRPr lang="de-DE" dirty="0"/>
          </a:p>
          <a:p>
            <a:pPr fontAlgn="auto">
              <a:spcAft>
                <a:spcPts val="0"/>
              </a:spcAft>
              <a:buClr>
                <a:schemeClr val="accent3"/>
              </a:buClr>
              <a:buFont typeface="Arial" pitchFamily="34" charset="0"/>
              <a:buChar char="•"/>
              <a:defRPr/>
            </a:pPr>
            <a:endParaRPr lang="de-DE" dirty="0"/>
          </a:p>
          <a:p>
            <a:pPr fontAlgn="auto">
              <a:spcAft>
                <a:spcPts val="0"/>
              </a:spcAft>
              <a:buClr>
                <a:schemeClr val="accent3"/>
              </a:buClr>
              <a:buFont typeface="Wingdings" pitchFamily="2" charset="2"/>
              <a:buChar char="à"/>
              <a:defRPr/>
            </a:pPr>
            <a:r>
              <a:rPr lang="de-DE" dirty="0">
                <a:sym typeface="Wingdings" pitchFamily="2" charset="2"/>
              </a:rPr>
              <a:t> Pflichtbelegung für Q-Phase (vgl. APO-</a:t>
            </a:r>
            <a:r>
              <a:rPr lang="de-DE" dirty="0" err="1">
                <a:sym typeface="Wingdings" pitchFamily="2" charset="2"/>
              </a:rPr>
              <a:t>GOSt</a:t>
            </a:r>
            <a:r>
              <a:rPr lang="de-DE" dirty="0">
                <a:sym typeface="Wingdings" pitchFamily="2" charset="2"/>
              </a:rPr>
              <a:t>) wird überprüft</a:t>
            </a:r>
          </a:p>
          <a:p>
            <a:pPr fontAlgn="auto">
              <a:spcAft>
                <a:spcPts val="0"/>
              </a:spcAft>
              <a:buClr>
                <a:schemeClr val="accent3"/>
              </a:buClr>
              <a:buFont typeface="Wingdings" pitchFamily="2" charset="2"/>
              <a:buChar char="à"/>
              <a:defRPr/>
            </a:pPr>
            <a:endParaRPr lang="de-DE" dirty="0">
              <a:sym typeface="Wingdings" pitchFamily="2" charset="2"/>
            </a:endParaRPr>
          </a:p>
          <a:p>
            <a:pPr fontAlgn="auto">
              <a:spcAft>
                <a:spcPts val="0"/>
              </a:spcAft>
              <a:buClr>
                <a:schemeClr val="accent3"/>
              </a:buClr>
              <a:buFont typeface="Wingdings" pitchFamily="2" charset="2"/>
              <a:buChar char="à"/>
              <a:defRPr/>
            </a:pPr>
            <a:r>
              <a:rPr lang="de-DE" dirty="0">
                <a:sym typeface="Wingdings" pitchFamily="2" charset="2"/>
              </a:rPr>
              <a:t>  Festlegung von mind. 35 anrechenbaren Kursen (27 GK und 8 LK),</a:t>
            </a:r>
          </a:p>
          <a:p>
            <a:pPr fontAlgn="auto">
              <a:spcAft>
                <a:spcPts val="0"/>
              </a:spcAft>
              <a:buClr>
                <a:schemeClr val="accent3"/>
              </a:buClr>
              <a:buFont typeface="Georgia"/>
              <a:buNone/>
              <a:defRPr/>
            </a:pPr>
            <a:r>
              <a:rPr lang="de-DE" dirty="0">
                <a:sym typeface="Wingdings" pitchFamily="2" charset="2"/>
              </a:rPr>
              <a:t>     darunter:</a:t>
            </a:r>
            <a:endParaRPr lang="de-DE" dirty="0"/>
          </a:p>
          <a:p>
            <a:pPr marL="974598" lvl="1" indent="-361950" fontAlgn="auto"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de-DE" dirty="0">
                <a:solidFill>
                  <a:schemeClr val="tx1">
                    <a:lumMod val="65000"/>
                    <a:lumOff val="35000"/>
                  </a:schemeClr>
                </a:solidFill>
              </a:rPr>
              <a:t>4 Kurse Deutsch</a:t>
            </a:r>
          </a:p>
          <a:p>
            <a:pPr marL="974598" lvl="1" indent="-361950" fontAlgn="auto"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de-DE" dirty="0">
                <a:solidFill>
                  <a:schemeClr val="tx1">
                    <a:lumMod val="65000"/>
                    <a:lumOff val="35000"/>
                  </a:schemeClr>
                </a:solidFill>
              </a:rPr>
              <a:t>4 Kurse Mathematik</a:t>
            </a:r>
          </a:p>
          <a:p>
            <a:pPr marL="974598" lvl="1" indent="-361950" fontAlgn="auto"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de-DE" dirty="0">
                <a:solidFill>
                  <a:schemeClr val="tx1">
                    <a:lumMod val="65000"/>
                    <a:lumOff val="35000"/>
                  </a:schemeClr>
                </a:solidFill>
              </a:rPr>
              <a:t>4 Kurse einer durchgehend belegten Fremdsprache</a:t>
            </a:r>
          </a:p>
          <a:p>
            <a:pPr marL="974598" lvl="1" indent="-361950" fontAlgn="auto"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de-DE" dirty="0">
                <a:solidFill>
                  <a:schemeClr val="tx1">
                    <a:lumMod val="65000"/>
                    <a:lumOff val="35000"/>
                  </a:schemeClr>
                </a:solidFill>
              </a:rPr>
              <a:t>4 Kurse einer durchgehend belegten Naturwissenschaft</a:t>
            </a:r>
          </a:p>
          <a:p>
            <a:pPr marL="974598" lvl="1" indent="-361950" fontAlgn="auto"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de-DE" dirty="0">
                <a:solidFill>
                  <a:schemeClr val="tx1">
                    <a:lumMod val="65000"/>
                    <a:lumOff val="35000"/>
                  </a:schemeClr>
                </a:solidFill>
              </a:rPr>
              <a:t>4 Kurse einer durchgehend belegten Gesellschaftswissenschaft</a:t>
            </a:r>
          </a:p>
          <a:p>
            <a:pPr marL="974598" lvl="1" indent="-361950" fontAlgn="auto"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de-DE" dirty="0">
                <a:solidFill>
                  <a:schemeClr val="tx1">
                    <a:lumMod val="65000"/>
                    <a:lumOff val="35000"/>
                  </a:schemeClr>
                </a:solidFill>
              </a:rPr>
              <a:t>2 Kurse Kunst/Musik/Literatur</a:t>
            </a:r>
          </a:p>
          <a:p>
            <a:pPr marL="974598" lvl="1" indent="-361950" fontAlgn="auto"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de-DE" dirty="0">
                <a:solidFill>
                  <a:schemeClr val="tx1">
                    <a:lumMod val="65000"/>
                    <a:lumOff val="35000"/>
                  </a:schemeClr>
                </a:solidFill>
              </a:rPr>
              <a:t>2 Kurse Geschichte</a:t>
            </a:r>
          </a:p>
          <a:p>
            <a:pPr marL="974598" lvl="1" indent="-361950" fontAlgn="auto"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de-DE" dirty="0">
                <a:solidFill>
                  <a:schemeClr val="tx1">
                    <a:lumMod val="65000"/>
                    <a:lumOff val="35000"/>
                  </a:schemeClr>
                </a:solidFill>
              </a:rPr>
              <a:t>2 Kurse Sozialwissenschaften</a:t>
            </a:r>
          </a:p>
          <a:p>
            <a:pPr marL="974598" lvl="1" indent="-361950" fontAlgn="auto"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de-DE" dirty="0">
                <a:solidFill>
                  <a:schemeClr val="tx1">
                    <a:lumMod val="65000"/>
                    <a:lumOff val="35000"/>
                  </a:schemeClr>
                </a:solidFill>
              </a:rPr>
              <a:t>2 Kurse Religion bzw. Philosophie</a:t>
            </a:r>
          </a:p>
          <a:p>
            <a:pPr marL="974598" lvl="1" indent="-361950" fontAlgn="auto"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de-DE" dirty="0">
                <a:solidFill>
                  <a:schemeClr val="tx1">
                    <a:lumMod val="65000"/>
                    <a:lumOff val="35000"/>
                  </a:schemeClr>
                </a:solidFill>
              </a:rPr>
              <a:t>2 Kurse des „Schwerpunktfaches“ </a:t>
            </a:r>
            <a:r>
              <a:rPr lang="de-DE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aus</a:t>
            </a:r>
            <a:r>
              <a:rPr lang="de-DE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de-DE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der </a:t>
            </a:r>
            <a:r>
              <a:rPr lang="de-DE" b="1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Jgst</a:t>
            </a:r>
            <a:r>
              <a:rPr lang="de-DE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. Q2</a:t>
            </a:r>
          </a:p>
          <a:p>
            <a:pPr fontAlgn="auto">
              <a:spcAft>
                <a:spcPts val="0"/>
              </a:spcAft>
              <a:buClr>
                <a:schemeClr val="accent3"/>
              </a:buClr>
              <a:buFont typeface="Arial" pitchFamily="34" charset="0"/>
              <a:buChar char="•"/>
              <a:defRPr/>
            </a:pPr>
            <a:endParaRPr lang="de-DE" dirty="0"/>
          </a:p>
        </p:txBody>
      </p:sp>
      <p:pic>
        <p:nvPicPr>
          <p:cNvPr id="2" name="Grafik 1">
            <a:extLst>
              <a:ext uri="{FF2B5EF4-FFF2-40B4-BE49-F238E27FC236}">
                <a16:creationId xmlns:a16="http://schemas.microsoft.com/office/drawing/2014/main" id="{305C429B-E804-DDE5-26E0-BFAD216D46AE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2539"/>
          <a:stretch/>
        </p:blipFill>
        <p:spPr bwMode="auto">
          <a:xfrm>
            <a:off x="539552" y="335577"/>
            <a:ext cx="1008112" cy="9239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>
    <p:pull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0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0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0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0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0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0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Rhea">
  <a:themeElements>
    <a:clrScheme name="Benutzerdefiniert 1">
      <a:dk1>
        <a:sysClr val="windowText" lastClr="000000"/>
      </a:dk1>
      <a:lt1>
        <a:sysClr val="window" lastClr="FFFFFF"/>
      </a:lt1>
      <a:dk2>
        <a:srgbClr val="3F762A"/>
      </a:dk2>
      <a:lt2>
        <a:srgbClr val="E3DED1"/>
      </a:lt2>
      <a:accent1>
        <a:srgbClr val="549E39"/>
      </a:accent1>
      <a:accent2>
        <a:srgbClr val="8AB833"/>
      </a:accent2>
      <a:accent3>
        <a:srgbClr val="C0CF3A"/>
      </a:accent3>
      <a:accent4>
        <a:srgbClr val="029676"/>
      </a:accent4>
      <a:accent5>
        <a:srgbClr val="36D8D8"/>
      </a:accent5>
      <a:accent6>
        <a:srgbClr val="0989B1"/>
      </a:accent6>
      <a:hlink>
        <a:srgbClr val="6B9F25"/>
      </a:hlink>
      <a:folHlink>
        <a:srgbClr val="BA6906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Rhea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1882</Words>
  <Application>Microsoft Office PowerPoint</Application>
  <PresentationFormat>Bildschirmpräsentation (4:3)</PresentationFormat>
  <Paragraphs>547</Paragraphs>
  <Slides>19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7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19</vt:i4>
      </vt:variant>
    </vt:vector>
  </HeadingPairs>
  <TitlesOfParts>
    <vt:vector size="27" baseType="lpstr">
      <vt:lpstr>Arial</vt:lpstr>
      <vt:lpstr>Calibri</vt:lpstr>
      <vt:lpstr>Georgia</vt:lpstr>
      <vt:lpstr>Symbol</vt:lpstr>
      <vt:lpstr>Trebuchet MS</vt:lpstr>
      <vt:lpstr>Wingdings</vt:lpstr>
      <vt:lpstr>Wingdings 2</vt:lpstr>
      <vt:lpstr>Rhea</vt:lpstr>
      <vt:lpstr>Informationen für die Jgst. Q2 21.08.2024 </vt:lpstr>
      <vt:lpstr>Inhalt</vt:lpstr>
      <vt:lpstr>Countdown</vt:lpstr>
      <vt:lpstr>Zeitplan und Termine</vt:lpstr>
      <vt:lpstr>Klausuren in der Q2</vt:lpstr>
      <vt:lpstr>Laufbahnbescheinigung</vt:lpstr>
      <vt:lpstr>Abitur</vt:lpstr>
      <vt:lpstr>Abitur - Block I</vt:lpstr>
      <vt:lpstr>Abitur – Block I</vt:lpstr>
      <vt:lpstr>Abitur – Block I</vt:lpstr>
      <vt:lpstr>Abitur – Block I</vt:lpstr>
      <vt:lpstr>Beispiel</vt:lpstr>
      <vt:lpstr>Beispiel</vt:lpstr>
      <vt:lpstr>Beispiel</vt:lpstr>
      <vt:lpstr>Abitur – Block II</vt:lpstr>
      <vt:lpstr>Abitur </vt:lpstr>
      <vt:lpstr>Abitur</vt:lpstr>
      <vt:lpstr>Fragen???</vt:lpstr>
      <vt:lpstr>Guten Start in die Q2!!!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Informationen für die Jgst. Q2 Abiturprüfungen</dc:title>
  <dc:creator>Windows-Benutzer</dc:creator>
  <cp:lastModifiedBy>Moni Weyler</cp:lastModifiedBy>
  <cp:revision>79</cp:revision>
  <dcterms:created xsi:type="dcterms:W3CDTF">2016-09-19T15:46:30Z</dcterms:created>
  <dcterms:modified xsi:type="dcterms:W3CDTF">2024-08-20T22:21:17Z</dcterms:modified>
</cp:coreProperties>
</file>